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2"/>
  </p:notesMasterIdLst>
  <p:handoutMasterIdLst>
    <p:handoutMasterId r:id="rId23"/>
  </p:handoutMasterIdLst>
  <p:sldIdLst>
    <p:sldId id="282" r:id="rId2"/>
    <p:sldId id="341" r:id="rId3"/>
    <p:sldId id="342" r:id="rId4"/>
    <p:sldId id="343" r:id="rId5"/>
    <p:sldId id="344" r:id="rId6"/>
    <p:sldId id="345" r:id="rId7"/>
    <p:sldId id="346" r:id="rId8"/>
    <p:sldId id="347" r:id="rId9"/>
    <p:sldId id="348" r:id="rId10"/>
    <p:sldId id="349" r:id="rId11"/>
    <p:sldId id="350" r:id="rId12"/>
    <p:sldId id="351" r:id="rId13"/>
    <p:sldId id="352" r:id="rId14"/>
    <p:sldId id="353" r:id="rId15"/>
    <p:sldId id="354" r:id="rId16"/>
    <p:sldId id="355" r:id="rId17"/>
    <p:sldId id="356" r:id="rId18"/>
    <p:sldId id="357" r:id="rId19"/>
    <p:sldId id="358" r:id="rId20"/>
    <p:sldId id="35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129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Theory of machines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000FB6-2761-4E36-9550-0B1D507C8B9A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Wessam Al Azzawi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416B59-6A8C-4E23-A8B3-3EECD1BE0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3540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Theory of machines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D80043-4201-4F95-8FE0-503EB51B5811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Wessam Al Azzawi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71986C-B408-448B-BA09-14D0B0A95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7518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986C-B408-448B-BA09-14D0B0A95A6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59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986C-B408-448B-BA09-14D0B0A95A6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59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986C-B408-448B-BA09-14D0B0A95A6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59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986C-B408-448B-BA09-14D0B0A95A6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59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986C-B408-448B-BA09-14D0B0A95A6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59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986C-B408-448B-BA09-14D0B0A95A6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59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986C-B408-448B-BA09-14D0B0A95A6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59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986C-B408-448B-BA09-14D0B0A95A6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59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986C-B408-448B-BA09-14D0B0A95A6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59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986C-B408-448B-BA09-14D0B0A95A6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59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986C-B408-448B-BA09-14D0B0A95A6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5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986C-B408-448B-BA09-14D0B0A95A6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59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986C-B408-448B-BA09-14D0B0A95A6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5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986C-B408-448B-BA09-14D0B0A95A6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59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986C-B408-448B-BA09-14D0B0A95A6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59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986C-B408-448B-BA09-14D0B0A95A6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59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986C-B408-448B-BA09-14D0B0A95A6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59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986C-B408-448B-BA09-14D0B0A95A6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59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986C-B408-448B-BA09-14D0B0A95A6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59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986C-B408-448B-BA09-14D0B0A95A6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5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C3244-A3A2-448C-A3EB-3BBD383E79EC}" type="datetime1">
              <a:rPr lang="en-US" smtClean="0"/>
              <a:t>12/13/2018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583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7522F-C67E-4849-AD6D-070B1DFFB848}" type="datetime1">
              <a:rPr lang="en-US" smtClean="0"/>
              <a:t>12/13/2018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769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56908-0115-473F-893B-A2B62E1E67FD}" type="datetime1">
              <a:rPr lang="en-US" smtClean="0"/>
              <a:t>12/13/2018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771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3E48F-8F78-4876-9559-E23A1639AE3A}" type="datetime1">
              <a:rPr lang="en-US" smtClean="0"/>
              <a:t>12/13/2018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897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6DC3-1A73-486C-B60F-8BE3871AD7BF}" type="datetime1">
              <a:rPr lang="en-US" smtClean="0"/>
              <a:t>12/13/2018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588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BD80A-AB7C-4F58-8D5E-81112E254BBB}" type="datetime1">
              <a:rPr lang="en-US" smtClean="0"/>
              <a:t>12/13/2018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781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346B9-F040-4D5C-B17F-E80AB414E1F1}" type="datetime1">
              <a:rPr lang="en-US" smtClean="0"/>
              <a:t>12/13/2018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69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95BF5-E935-4893-B0E4-2F9086B33AEE}" type="datetime1">
              <a:rPr lang="en-US" smtClean="0"/>
              <a:t>12/13/2018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465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15783-171E-4484-9D3E-CE21F3E8C3EF}" type="datetime1">
              <a:rPr lang="en-US" smtClean="0"/>
              <a:t>12/13/2018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075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A5483-56B0-451F-A834-331980377F9E}" type="datetime1">
              <a:rPr lang="en-US" smtClean="0"/>
              <a:t>12/13/2018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33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E031D-A4FF-4D71-BB30-78D1314518E1}" type="datetime1">
              <a:rPr lang="en-US" smtClean="0"/>
              <a:t>12/13/2018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510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BBCA09-1B38-440F-85D5-82F6644D367B}" type="datetime1">
              <a:rPr lang="en-US" smtClean="0"/>
              <a:t>12/13/2018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8D4192-2753-4076-A185-6990D7EA4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008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iYEtnlZLS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763000" cy="609599"/>
          </a:xfrm>
        </p:spPr>
        <p:txBody>
          <a:bodyPr>
            <a:normAutofit/>
          </a:bodyPr>
          <a:lstStyle/>
          <a:p>
            <a:r>
              <a:rPr lang="en-US" sz="1800" i="1" dirty="0" smtClean="0"/>
              <a:t>Theory of machines						</a:t>
            </a:r>
            <a:r>
              <a:rPr lang="en-US" sz="1800" i="1" dirty="0" err="1" smtClean="0"/>
              <a:t>Wessam</a:t>
            </a:r>
            <a:r>
              <a:rPr lang="en-US" sz="1800" i="1" dirty="0" smtClean="0"/>
              <a:t> Al </a:t>
            </a:r>
            <a:r>
              <a:rPr lang="en-US" sz="1800" i="1" dirty="0" err="1" smtClean="0"/>
              <a:t>Azzawi</a:t>
            </a:r>
            <a:endParaRPr lang="en-US" sz="18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762000"/>
            <a:ext cx="6324600" cy="5334000"/>
          </a:xfrm>
        </p:spPr>
        <p:txBody>
          <a:bodyPr>
            <a:normAutofit/>
          </a:bodyPr>
          <a:lstStyle/>
          <a:p>
            <a:pPr algn="l"/>
            <a:r>
              <a:rPr lang="en-US" sz="2400" i="1" dirty="0" smtClean="0">
                <a:solidFill>
                  <a:srgbClr val="FF0000"/>
                </a:solidFill>
              </a:rPr>
              <a:t>Governors:</a:t>
            </a:r>
          </a:p>
          <a:p>
            <a:pPr algn="just"/>
            <a:r>
              <a:rPr lang="en-US" sz="2000" dirty="0">
                <a:solidFill>
                  <a:schemeClr val="tx1"/>
                </a:solidFill>
              </a:rPr>
              <a:t>The function of a governor is to regulate the speed of an engine when there are variations in the load. </a:t>
            </a:r>
          </a:p>
          <a:p>
            <a:pPr algn="just"/>
            <a:r>
              <a:rPr lang="en-US" sz="2000" dirty="0">
                <a:solidFill>
                  <a:schemeClr val="tx1"/>
                </a:solidFill>
              </a:rPr>
              <a:t>W</a:t>
            </a:r>
            <a:r>
              <a:rPr lang="en-US" sz="2000" dirty="0" smtClean="0">
                <a:solidFill>
                  <a:schemeClr val="tx1"/>
                </a:solidFill>
              </a:rPr>
              <a:t>hen </a:t>
            </a:r>
            <a:r>
              <a:rPr lang="en-US" sz="2000" dirty="0">
                <a:solidFill>
                  <a:schemeClr val="tx1"/>
                </a:solidFill>
              </a:rPr>
              <a:t>the load increases, its speed decreases, and becomes necessary to increase the supply of fuel. On the other hand, when the load  decreases, its speed </a:t>
            </a:r>
            <a:r>
              <a:rPr lang="en-US" sz="2000" dirty="0" smtClean="0">
                <a:solidFill>
                  <a:schemeClr val="tx1"/>
                </a:solidFill>
              </a:rPr>
              <a:t>increases </a:t>
            </a:r>
            <a:r>
              <a:rPr lang="en-US" sz="2000" dirty="0">
                <a:solidFill>
                  <a:schemeClr val="tx1"/>
                </a:solidFill>
              </a:rPr>
              <a:t>and thus less fuel is required. </a:t>
            </a:r>
          </a:p>
          <a:p>
            <a:pPr algn="just"/>
            <a:r>
              <a:rPr lang="en-US" sz="2000" dirty="0">
                <a:solidFill>
                  <a:schemeClr val="tx1"/>
                </a:solidFill>
              </a:rPr>
              <a:t>The governor automatically controls the supply of fuel to the engine to keep the speed within certain limits.</a:t>
            </a:r>
          </a:p>
          <a:p>
            <a:pPr marL="0" lvl="3" algn="l">
              <a:buClr>
                <a:schemeClr val="tx1"/>
              </a:buClr>
            </a:pPr>
            <a:r>
              <a:rPr lang="en-US" sz="2400" i="1" dirty="0">
                <a:solidFill>
                  <a:srgbClr val="FF0000"/>
                </a:solidFill>
              </a:rPr>
              <a:t>Centrifugal</a:t>
            </a:r>
            <a:r>
              <a:rPr lang="en-US" sz="2200" i="1" dirty="0">
                <a:solidFill>
                  <a:schemeClr val="tx2"/>
                </a:solidFill>
              </a:rPr>
              <a:t> </a:t>
            </a:r>
            <a:r>
              <a:rPr lang="en-US" sz="2400" i="1" dirty="0" smtClean="0">
                <a:solidFill>
                  <a:srgbClr val="FF0000"/>
                </a:solidFill>
              </a:rPr>
              <a:t>Governors:</a:t>
            </a:r>
          </a:p>
          <a:p>
            <a:pPr algn="just"/>
            <a:r>
              <a:rPr lang="en-US" sz="2000" dirty="0">
                <a:solidFill>
                  <a:schemeClr val="tx1"/>
                </a:solidFill>
              </a:rPr>
              <a:t>A governor controls engine speed. As </a:t>
            </a:r>
            <a:r>
              <a:rPr lang="en-US" sz="2000" dirty="0" smtClean="0">
                <a:solidFill>
                  <a:schemeClr val="tx1"/>
                </a:solidFill>
              </a:rPr>
              <a:t>it rotates</a:t>
            </a:r>
            <a:r>
              <a:rPr lang="en-US" sz="2000" dirty="0">
                <a:solidFill>
                  <a:schemeClr val="tx1"/>
                </a:solidFill>
              </a:rPr>
              <a:t>, the weights swing outwards, </a:t>
            </a:r>
            <a:r>
              <a:rPr lang="en-US" sz="2000" dirty="0" smtClean="0">
                <a:solidFill>
                  <a:schemeClr val="tx1"/>
                </a:solidFill>
              </a:rPr>
              <a:t>pulling down </a:t>
            </a:r>
            <a:r>
              <a:rPr lang="en-US" sz="2000" dirty="0">
                <a:solidFill>
                  <a:schemeClr val="tx1"/>
                </a:solidFill>
              </a:rPr>
              <a:t>a spindle that reduces the fuel </a:t>
            </a:r>
            <a:r>
              <a:rPr lang="en-US" sz="2000" dirty="0" smtClean="0">
                <a:solidFill>
                  <a:schemeClr val="tx1"/>
                </a:solidFill>
              </a:rPr>
              <a:t>supply at </a:t>
            </a:r>
            <a:r>
              <a:rPr lang="en-US" sz="2000" dirty="0">
                <a:solidFill>
                  <a:schemeClr val="tx1"/>
                </a:solidFill>
              </a:rPr>
              <a:t>high speed.</a:t>
            </a:r>
          </a:p>
          <a:p>
            <a:pPr marL="571500" lvl="3" algn="just">
              <a:buClr>
                <a:schemeClr val="tx1"/>
              </a:buClr>
            </a:pPr>
            <a:r>
              <a:rPr lang="en-US" dirty="0" smtClean="0">
                <a:solidFill>
                  <a:schemeClr val="tx1"/>
                </a:solidFill>
                <a:hlinkClick r:id="rId3"/>
              </a:rPr>
              <a:t>Governor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88A6-7085-4034-9183-7DDB7227ED7B}" type="datetime1">
              <a:rPr lang="en-US" smtClean="0"/>
              <a:t>12/13/2018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685800"/>
            <a:ext cx="8458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852487"/>
            <a:ext cx="2286000" cy="211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9762" y="3200400"/>
            <a:ext cx="1166038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391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763000" cy="609599"/>
          </a:xfrm>
        </p:spPr>
        <p:txBody>
          <a:bodyPr>
            <a:normAutofit/>
          </a:bodyPr>
          <a:lstStyle/>
          <a:p>
            <a:r>
              <a:rPr lang="en-US" sz="1800" i="1" dirty="0" smtClean="0"/>
              <a:t>Theory of machines						</a:t>
            </a:r>
            <a:r>
              <a:rPr lang="en-US" sz="1800" i="1" dirty="0" err="1" smtClean="0"/>
              <a:t>Wessam</a:t>
            </a:r>
            <a:r>
              <a:rPr lang="en-US" sz="1800" i="1" dirty="0" smtClean="0"/>
              <a:t> Al </a:t>
            </a:r>
            <a:r>
              <a:rPr lang="en-US" sz="1800" i="1" dirty="0" err="1" smtClean="0"/>
              <a:t>Azzawi</a:t>
            </a:r>
            <a:endParaRPr lang="en-US" sz="18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762000"/>
            <a:ext cx="8610600" cy="5486400"/>
          </a:xfrm>
        </p:spPr>
        <p:txBody>
          <a:bodyPr>
            <a:normAutofit/>
          </a:bodyPr>
          <a:lstStyle/>
          <a:p>
            <a:pPr algn="l"/>
            <a:r>
              <a:rPr lang="en-US" sz="2400" i="1" dirty="0" smtClean="0">
                <a:solidFill>
                  <a:srgbClr val="FF0000"/>
                </a:solidFill>
              </a:rPr>
              <a:t>Governors:</a:t>
            </a:r>
          </a:p>
          <a:p>
            <a:pPr algn="l"/>
            <a:r>
              <a:rPr lang="en-US" sz="2000" i="1" dirty="0" smtClean="0">
                <a:solidFill>
                  <a:schemeClr val="tx2"/>
                </a:solidFill>
              </a:rPr>
              <a:t>Sensitiveness </a:t>
            </a:r>
            <a:r>
              <a:rPr lang="en-US" sz="2000" i="1" dirty="0">
                <a:solidFill>
                  <a:schemeClr val="tx2"/>
                </a:solidFill>
              </a:rPr>
              <a:t>of </a:t>
            </a:r>
            <a:r>
              <a:rPr lang="en-US" sz="2000" i="1" dirty="0" smtClean="0">
                <a:solidFill>
                  <a:schemeClr val="tx2"/>
                </a:solidFill>
              </a:rPr>
              <a:t>Governors:</a:t>
            </a:r>
          </a:p>
          <a:p>
            <a:pPr algn="l"/>
            <a:r>
              <a:rPr lang="en-US" sz="2000" dirty="0">
                <a:solidFill>
                  <a:schemeClr val="tx1"/>
                </a:solidFill>
              </a:rPr>
              <a:t>Consider two governors A and B running at the same speed. When this speed increases </a:t>
            </a:r>
            <a:r>
              <a:rPr lang="en-US" sz="2000" dirty="0" smtClean="0">
                <a:solidFill>
                  <a:schemeClr val="tx1"/>
                </a:solidFill>
              </a:rPr>
              <a:t>or decreases </a:t>
            </a:r>
            <a:r>
              <a:rPr lang="en-US" sz="2000" dirty="0">
                <a:solidFill>
                  <a:schemeClr val="tx1"/>
                </a:solidFill>
              </a:rPr>
              <a:t>by a certain amount, the lift of the sleeve of governor A is greater than the lift of the </a:t>
            </a:r>
            <a:r>
              <a:rPr lang="en-US" sz="2000" dirty="0" smtClean="0">
                <a:solidFill>
                  <a:schemeClr val="tx1"/>
                </a:solidFill>
              </a:rPr>
              <a:t>sleeve of </a:t>
            </a:r>
            <a:r>
              <a:rPr lang="en-US" sz="2000" dirty="0">
                <a:solidFill>
                  <a:schemeClr val="tx1"/>
                </a:solidFill>
              </a:rPr>
              <a:t>governor B. It is then said that the governor A is more sensitive than the governor B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en-US" sz="2000" dirty="0">
                <a:solidFill>
                  <a:schemeClr val="tx1"/>
                </a:solidFill>
              </a:rPr>
              <a:t>S</a:t>
            </a:r>
            <a:r>
              <a:rPr lang="en-US" sz="2000" dirty="0" smtClean="0">
                <a:solidFill>
                  <a:schemeClr val="tx1"/>
                </a:solidFill>
              </a:rPr>
              <a:t>ensitiveness </a:t>
            </a:r>
            <a:r>
              <a:rPr lang="en-US" sz="2000" dirty="0">
                <a:solidFill>
                  <a:schemeClr val="tx1"/>
                </a:solidFill>
              </a:rPr>
              <a:t>is defined as </a:t>
            </a:r>
            <a:r>
              <a:rPr lang="en-US" sz="2000" i="1" dirty="0">
                <a:solidFill>
                  <a:schemeClr val="tx2"/>
                </a:solidFill>
              </a:rPr>
              <a:t>the ratio of the difference between the maximum and</a:t>
            </a:r>
          </a:p>
          <a:p>
            <a:pPr algn="l"/>
            <a:r>
              <a:rPr lang="en-US" sz="2000" i="1" dirty="0">
                <a:solidFill>
                  <a:schemeClr val="tx2"/>
                </a:solidFill>
              </a:rPr>
              <a:t>minimum equilibrium speeds to the mean equilibrium </a:t>
            </a:r>
            <a:r>
              <a:rPr lang="en-US" sz="2000" i="1" dirty="0" smtClean="0">
                <a:solidFill>
                  <a:schemeClr val="tx2"/>
                </a:solidFill>
              </a:rPr>
              <a:t>speed</a:t>
            </a:r>
          </a:p>
          <a:p>
            <a:pPr algn="l"/>
            <a:endParaRPr lang="en-US" sz="2000" i="1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10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88A6-7085-4034-9183-7DDB7227ED7B}" type="datetime1">
              <a:rPr lang="en-US" smtClean="0"/>
              <a:t>12/13/2018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685800"/>
            <a:ext cx="8458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3571875"/>
            <a:ext cx="7178889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603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763000" cy="609599"/>
          </a:xfrm>
        </p:spPr>
        <p:txBody>
          <a:bodyPr>
            <a:normAutofit/>
          </a:bodyPr>
          <a:lstStyle/>
          <a:p>
            <a:r>
              <a:rPr lang="en-US" sz="1800" i="1" dirty="0" smtClean="0"/>
              <a:t>Theory of machines						</a:t>
            </a:r>
            <a:r>
              <a:rPr lang="en-US" sz="1800" i="1" dirty="0" err="1" smtClean="0"/>
              <a:t>Wessam</a:t>
            </a:r>
            <a:r>
              <a:rPr lang="en-US" sz="1800" i="1" dirty="0" smtClean="0"/>
              <a:t> Al </a:t>
            </a:r>
            <a:r>
              <a:rPr lang="en-US" sz="1800" i="1" dirty="0" err="1" smtClean="0"/>
              <a:t>Azzawi</a:t>
            </a:r>
            <a:endParaRPr lang="en-US" sz="18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762000"/>
            <a:ext cx="8610600" cy="5486400"/>
          </a:xfrm>
        </p:spPr>
        <p:txBody>
          <a:bodyPr>
            <a:normAutofit/>
          </a:bodyPr>
          <a:lstStyle/>
          <a:p>
            <a:pPr algn="l"/>
            <a:r>
              <a:rPr lang="en-US" sz="2400" i="1" dirty="0" smtClean="0">
                <a:solidFill>
                  <a:srgbClr val="FF0000"/>
                </a:solidFill>
              </a:rPr>
              <a:t>Governors:</a:t>
            </a:r>
          </a:p>
          <a:p>
            <a:pPr algn="l"/>
            <a:r>
              <a:rPr lang="en-US" sz="2000" i="1" dirty="0" smtClean="0">
                <a:solidFill>
                  <a:schemeClr val="tx2"/>
                </a:solidFill>
              </a:rPr>
              <a:t>Effort </a:t>
            </a:r>
            <a:r>
              <a:rPr lang="en-US" sz="2000" i="1" dirty="0">
                <a:solidFill>
                  <a:schemeClr val="tx2"/>
                </a:solidFill>
              </a:rPr>
              <a:t>and Power of a </a:t>
            </a:r>
            <a:r>
              <a:rPr lang="en-US" sz="2000" i="1" dirty="0" smtClean="0">
                <a:solidFill>
                  <a:schemeClr val="tx2"/>
                </a:solidFill>
              </a:rPr>
              <a:t>Porter Governor: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</a:rPr>
              <a:t>The </a:t>
            </a:r>
            <a:r>
              <a:rPr lang="en-US" sz="1800" i="1" dirty="0">
                <a:solidFill>
                  <a:schemeClr val="tx2"/>
                </a:solidFill>
              </a:rPr>
              <a:t>effort of a governor</a:t>
            </a:r>
            <a:r>
              <a:rPr lang="en-US" sz="1800" dirty="0">
                <a:solidFill>
                  <a:schemeClr val="tx1"/>
                </a:solidFill>
              </a:rPr>
              <a:t> is the mean force exerted at the sleeve for a given </a:t>
            </a:r>
            <a:r>
              <a:rPr lang="en-US" sz="1800" dirty="0" smtClean="0">
                <a:solidFill>
                  <a:schemeClr val="tx1"/>
                </a:solidFill>
              </a:rPr>
              <a:t>percentage change </a:t>
            </a:r>
            <a:r>
              <a:rPr lang="en-US" sz="1800" dirty="0">
                <a:solidFill>
                  <a:schemeClr val="tx1"/>
                </a:solidFill>
              </a:rPr>
              <a:t>of </a:t>
            </a:r>
            <a:r>
              <a:rPr lang="en-US" sz="1800" dirty="0" smtClean="0">
                <a:solidFill>
                  <a:schemeClr val="tx1"/>
                </a:solidFill>
              </a:rPr>
              <a:t>speed </a:t>
            </a:r>
            <a:r>
              <a:rPr lang="en-US" sz="1800" dirty="0">
                <a:solidFill>
                  <a:schemeClr val="tx1"/>
                </a:solidFill>
              </a:rPr>
              <a:t>(or lift of the sleeve). It may be noted that when the governor is </a:t>
            </a:r>
            <a:r>
              <a:rPr lang="en-US" sz="1800" dirty="0" smtClean="0">
                <a:solidFill>
                  <a:schemeClr val="tx1"/>
                </a:solidFill>
              </a:rPr>
              <a:t>running steadily, there </a:t>
            </a:r>
            <a:r>
              <a:rPr lang="en-US" sz="1800" dirty="0">
                <a:solidFill>
                  <a:schemeClr val="tx1"/>
                </a:solidFill>
              </a:rPr>
              <a:t>is no force at the sleeve. But, when the speed changes, there is a </a:t>
            </a:r>
            <a:r>
              <a:rPr lang="en-US" sz="1800" dirty="0" smtClean="0">
                <a:solidFill>
                  <a:schemeClr val="tx1"/>
                </a:solidFill>
              </a:rPr>
              <a:t>resistance at </a:t>
            </a:r>
            <a:r>
              <a:rPr lang="en-US" sz="1800" dirty="0">
                <a:solidFill>
                  <a:schemeClr val="tx1"/>
                </a:solidFill>
              </a:rPr>
              <a:t>the sleeve </a:t>
            </a:r>
            <a:r>
              <a:rPr lang="en-US" sz="1800" dirty="0" smtClean="0">
                <a:solidFill>
                  <a:schemeClr val="tx1"/>
                </a:solidFill>
              </a:rPr>
              <a:t>which opposes </a:t>
            </a:r>
            <a:r>
              <a:rPr lang="en-US" sz="1800" dirty="0">
                <a:solidFill>
                  <a:schemeClr val="tx1"/>
                </a:solidFill>
              </a:rPr>
              <a:t>its motion. It is assumed that this resistance which is equal to the effort, varies </a:t>
            </a:r>
            <a:r>
              <a:rPr lang="en-US" sz="1800" dirty="0" smtClean="0">
                <a:solidFill>
                  <a:schemeClr val="tx1"/>
                </a:solidFill>
              </a:rPr>
              <a:t>uniformly from </a:t>
            </a:r>
            <a:r>
              <a:rPr lang="en-US" sz="1800" dirty="0">
                <a:solidFill>
                  <a:schemeClr val="tx1"/>
                </a:solidFill>
              </a:rPr>
              <a:t>a maximum value to zero while the governor moves into its new position of equilibrium</a:t>
            </a:r>
            <a:r>
              <a:rPr lang="en-US" sz="1800" dirty="0" smtClean="0">
                <a:solidFill>
                  <a:schemeClr val="tx1"/>
                </a:solidFill>
              </a:rPr>
              <a:t>.</a:t>
            </a:r>
          </a:p>
          <a:p>
            <a:pPr algn="l"/>
            <a:endParaRPr lang="en-US" sz="1800" dirty="0">
              <a:solidFill>
                <a:schemeClr val="tx1"/>
              </a:solidFill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</a:rPr>
              <a:t>The </a:t>
            </a:r>
            <a:r>
              <a:rPr lang="en-US" sz="1800" i="1" dirty="0">
                <a:solidFill>
                  <a:schemeClr val="tx2"/>
                </a:solidFill>
              </a:rPr>
              <a:t>power of a governor</a:t>
            </a:r>
            <a:r>
              <a:rPr lang="en-US" sz="1800" dirty="0">
                <a:solidFill>
                  <a:schemeClr val="tx1"/>
                </a:solidFill>
              </a:rPr>
              <a:t> is the work done at the sleeve for a given percentage change </a:t>
            </a:r>
            <a:r>
              <a:rPr lang="en-US" sz="1800" dirty="0" smtClean="0">
                <a:solidFill>
                  <a:schemeClr val="tx1"/>
                </a:solidFill>
              </a:rPr>
              <a:t>of speed</a:t>
            </a:r>
            <a:r>
              <a:rPr lang="en-US" sz="1800" dirty="0">
                <a:solidFill>
                  <a:schemeClr val="tx1"/>
                </a:solidFill>
              </a:rPr>
              <a:t>. It is the product of the mean value of the effort and the distance through which </a:t>
            </a:r>
            <a:r>
              <a:rPr lang="en-US" sz="1800" dirty="0" smtClean="0">
                <a:solidFill>
                  <a:schemeClr val="tx1"/>
                </a:solidFill>
              </a:rPr>
              <a:t>the sleeve moves</a:t>
            </a:r>
            <a:r>
              <a:rPr lang="en-US" sz="1800" dirty="0">
                <a:solidFill>
                  <a:schemeClr val="tx1"/>
                </a:solidFill>
              </a:rPr>
              <a:t>. Mathematically,</a:t>
            </a:r>
          </a:p>
          <a:p>
            <a:r>
              <a:rPr lang="en-US" sz="1800" i="1" dirty="0">
                <a:solidFill>
                  <a:srgbClr val="FF0000"/>
                </a:solidFill>
              </a:rPr>
              <a:t>Power = Mean effort × lift of sleeve</a:t>
            </a:r>
            <a:endParaRPr lang="en-US" sz="1800" i="1" dirty="0" smtClean="0">
              <a:solidFill>
                <a:srgbClr val="FF0000"/>
              </a:solidFill>
            </a:endParaRPr>
          </a:p>
          <a:p>
            <a:pPr algn="l"/>
            <a:endParaRPr lang="en-US" sz="2000" i="1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11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88A6-7085-4034-9183-7DDB7227ED7B}" type="datetime1">
              <a:rPr lang="en-US" smtClean="0"/>
              <a:t>12/13/2018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685800"/>
            <a:ext cx="8458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797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763000" cy="609599"/>
          </a:xfrm>
        </p:spPr>
        <p:txBody>
          <a:bodyPr>
            <a:normAutofit/>
          </a:bodyPr>
          <a:lstStyle/>
          <a:p>
            <a:r>
              <a:rPr lang="en-US" sz="1800" i="1" dirty="0" smtClean="0"/>
              <a:t>Theory of machines						</a:t>
            </a:r>
            <a:r>
              <a:rPr lang="en-US" sz="1800" i="1" dirty="0" err="1" smtClean="0"/>
              <a:t>Wessam</a:t>
            </a:r>
            <a:r>
              <a:rPr lang="en-US" sz="1800" i="1" dirty="0" smtClean="0"/>
              <a:t> Al </a:t>
            </a:r>
            <a:r>
              <a:rPr lang="en-US" sz="1800" i="1" dirty="0" err="1" smtClean="0"/>
              <a:t>Azzawi</a:t>
            </a:r>
            <a:endParaRPr lang="en-US" sz="18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762000"/>
            <a:ext cx="8610600" cy="5486400"/>
          </a:xfrm>
        </p:spPr>
        <p:txBody>
          <a:bodyPr>
            <a:normAutofit/>
          </a:bodyPr>
          <a:lstStyle/>
          <a:p>
            <a:pPr algn="l"/>
            <a:r>
              <a:rPr lang="en-US" sz="2400" i="1" dirty="0" smtClean="0">
                <a:solidFill>
                  <a:srgbClr val="FF0000"/>
                </a:solidFill>
              </a:rPr>
              <a:t>Governors: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</a:rPr>
              <a:t>The effort and power of a Porter governor may be determined as discussed </a:t>
            </a:r>
            <a:r>
              <a:rPr lang="en-US" sz="1800" dirty="0" smtClean="0">
                <a:solidFill>
                  <a:schemeClr val="tx1"/>
                </a:solidFill>
              </a:rPr>
              <a:t>below:</a:t>
            </a:r>
            <a:endParaRPr lang="en-US" sz="1800" dirty="0">
              <a:solidFill>
                <a:schemeClr val="tx1"/>
              </a:solidFill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</a:rPr>
              <a:t>Let </a:t>
            </a:r>
            <a:r>
              <a:rPr lang="en-US" sz="1800" dirty="0" smtClean="0">
                <a:solidFill>
                  <a:schemeClr val="tx1"/>
                </a:solidFill>
              </a:rPr>
              <a:t>	</a:t>
            </a:r>
            <a:r>
              <a:rPr lang="en-US" sz="1800" i="1" dirty="0" smtClean="0">
                <a:solidFill>
                  <a:schemeClr val="tx1"/>
                </a:solidFill>
              </a:rPr>
              <a:t>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= Equilibrium speed corresponding to the configuration as shown </a:t>
            </a:r>
            <a:r>
              <a:rPr lang="en-US" sz="1800" dirty="0" smtClean="0">
                <a:solidFill>
                  <a:schemeClr val="tx1"/>
                </a:solidFill>
              </a:rPr>
              <a:t>in Fig.(</a:t>
            </a:r>
            <a:r>
              <a:rPr lang="en-US" sz="1800" dirty="0">
                <a:solidFill>
                  <a:schemeClr val="tx1"/>
                </a:solidFill>
              </a:rPr>
              <a:t>a</a:t>
            </a:r>
            <a:r>
              <a:rPr lang="en-US" sz="1800" dirty="0" smtClean="0">
                <a:solidFill>
                  <a:schemeClr val="tx1"/>
                </a:solidFill>
              </a:rPr>
              <a:t>)</a:t>
            </a:r>
            <a:endParaRPr lang="en-US" sz="1800" dirty="0">
              <a:solidFill>
                <a:schemeClr val="tx1"/>
              </a:solidFill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</a:rPr>
              <a:t>	</a:t>
            </a:r>
            <a:r>
              <a:rPr lang="en-US" sz="1800" i="1" dirty="0" smtClean="0">
                <a:solidFill>
                  <a:schemeClr val="tx1"/>
                </a:solidFill>
              </a:rPr>
              <a:t>c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= Percentage increase in speed.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</a:rPr>
              <a:t>	∴ </a:t>
            </a:r>
            <a:r>
              <a:rPr lang="en-US" sz="1800" dirty="0">
                <a:solidFill>
                  <a:schemeClr val="tx1"/>
                </a:solidFill>
              </a:rPr>
              <a:t>Increase in speed = </a:t>
            </a:r>
            <a:r>
              <a:rPr lang="en-US" sz="1800" i="1" dirty="0" err="1">
                <a:solidFill>
                  <a:schemeClr val="tx1"/>
                </a:solidFill>
              </a:rPr>
              <a:t>c.N</a:t>
            </a:r>
            <a:endParaRPr lang="en-US" sz="1800" i="1" dirty="0">
              <a:solidFill>
                <a:schemeClr val="tx1"/>
              </a:solidFill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</a:rPr>
              <a:t>	and </a:t>
            </a:r>
            <a:r>
              <a:rPr lang="en-US" sz="1800" dirty="0">
                <a:solidFill>
                  <a:schemeClr val="tx1"/>
                </a:solidFill>
              </a:rPr>
              <a:t>increased speed </a:t>
            </a:r>
            <a:r>
              <a:rPr lang="en-US" sz="1800" i="1" dirty="0">
                <a:solidFill>
                  <a:schemeClr val="tx1"/>
                </a:solidFill>
              </a:rPr>
              <a:t>= N + </a:t>
            </a:r>
            <a:r>
              <a:rPr lang="en-US" sz="1800" i="1" dirty="0" err="1">
                <a:solidFill>
                  <a:schemeClr val="tx1"/>
                </a:solidFill>
              </a:rPr>
              <a:t>c.N</a:t>
            </a:r>
            <a:r>
              <a:rPr lang="en-US" sz="1800" i="1" dirty="0">
                <a:solidFill>
                  <a:schemeClr val="tx1"/>
                </a:solidFill>
              </a:rPr>
              <a:t> = N (1 + c)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</a:rPr>
              <a:t>The equilibrium position of the governor at the increased speed is shown in </a:t>
            </a:r>
            <a:r>
              <a:rPr lang="en-US" sz="1800" dirty="0" smtClean="0">
                <a:solidFill>
                  <a:schemeClr val="tx1"/>
                </a:solidFill>
              </a:rPr>
              <a:t>Fig.(</a:t>
            </a:r>
            <a:r>
              <a:rPr lang="en-US" sz="1800" dirty="0">
                <a:solidFill>
                  <a:schemeClr val="tx1"/>
                </a:solidFill>
              </a:rPr>
              <a:t>b).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12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88A6-7085-4034-9183-7DDB7227ED7B}" type="datetime1">
              <a:rPr lang="en-US" smtClean="0"/>
              <a:t>12/13/2018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685800"/>
            <a:ext cx="8458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325" y="3220402"/>
            <a:ext cx="4019550" cy="1808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81000" y="5041879"/>
                <a:ext cx="8077200" cy="7855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/>
                  <a:t>when the speed is </a:t>
                </a:r>
                <a:r>
                  <a:rPr lang="en-US" i="1" dirty="0"/>
                  <a:t>N </a:t>
                </a:r>
                <a:r>
                  <a:rPr lang="en-US" dirty="0" err="1"/>
                  <a:t>r.p.m</a:t>
                </a:r>
                <a:r>
                  <a:rPr lang="en-US" dirty="0"/>
                  <a:t>., the sleeve load is </a:t>
                </a:r>
                <a:r>
                  <a:rPr lang="en-US" i="1" dirty="0" err="1"/>
                  <a:t>M</a:t>
                </a:r>
                <a:r>
                  <a:rPr lang="en-US" dirty="0" err="1"/>
                  <a:t>.</a:t>
                </a:r>
                <a:r>
                  <a:rPr lang="en-US" i="1" dirty="0" err="1"/>
                  <a:t>g</a:t>
                </a:r>
                <a:r>
                  <a:rPr lang="en-US" dirty="0" smtClean="0"/>
                  <a:t>. Assuming </a:t>
                </a:r>
                <a:r>
                  <a:rPr lang="en-US" dirty="0"/>
                  <a:t>that the angles α and β are equal, so that </a:t>
                </a:r>
                <a:r>
                  <a:rPr lang="en-US" i="1" dirty="0"/>
                  <a:t>q </a:t>
                </a:r>
                <a:r>
                  <a:rPr lang="en-US" i="1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𝑡𝑎𝑛</m:t>
                        </m:r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/>
                            <a:ea typeface="Cambria Math"/>
                          </a:rPr>
                          <m:t>β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𝑡𝑎𝑛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𝛼</m:t>
                        </m:r>
                      </m:den>
                    </m:f>
                  </m:oMath>
                </a14:m>
                <a:r>
                  <a:rPr lang="en-US" dirty="0" smtClean="0"/>
                  <a:t>= </a:t>
                </a:r>
                <a:r>
                  <a:rPr lang="en-US" dirty="0"/>
                  <a:t>1, then the height of the governor,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5041879"/>
                <a:ext cx="8077200" cy="785536"/>
              </a:xfrm>
              <a:prstGeom prst="rect">
                <a:avLst/>
              </a:prstGeom>
              <a:blipFill rotWithShape="1">
                <a:blip r:embed="rId4"/>
                <a:stretch>
                  <a:fillRect l="-679" t="-3876" r="-151" b="-3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809788"/>
            <a:ext cx="5853113" cy="55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175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763000" cy="609599"/>
          </a:xfrm>
        </p:spPr>
        <p:txBody>
          <a:bodyPr>
            <a:normAutofit/>
          </a:bodyPr>
          <a:lstStyle/>
          <a:p>
            <a:r>
              <a:rPr lang="en-US" sz="1800" i="1" dirty="0" smtClean="0"/>
              <a:t>Theory of machines						</a:t>
            </a:r>
            <a:r>
              <a:rPr lang="en-US" sz="1800" i="1" dirty="0" err="1" smtClean="0"/>
              <a:t>Wessam</a:t>
            </a:r>
            <a:r>
              <a:rPr lang="en-US" sz="1800" i="1" dirty="0" smtClean="0"/>
              <a:t> Al </a:t>
            </a:r>
            <a:r>
              <a:rPr lang="en-US" sz="1800" i="1" dirty="0" err="1" smtClean="0"/>
              <a:t>Azzawi</a:t>
            </a:r>
            <a:endParaRPr lang="en-US" sz="18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762000"/>
            <a:ext cx="8610600" cy="5486400"/>
          </a:xfrm>
        </p:spPr>
        <p:txBody>
          <a:bodyPr>
            <a:normAutofit/>
          </a:bodyPr>
          <a:lstStyle/>
          <a:p>
            <a:pPr algn="l"/>
            <a:r>
              <a:rPr lang="en-US" sz="2400" i="1" dirty="0" smtClean="0">
                <a:solidFill>
                  <a:srgbClr val="FF0000"/>
                </a:solidFill>
              </a:rPr>
              <a:t>Governors: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</a:rPr>
              <a:t>If the speed increases to </a:t>
            </a:r>
            <a:r>
              <a:rPr lang="en-US" sz="1800" i="1" dirty="0">
                <a:solidFill>
                  <a:schemeClr val="tx1"/>
                </a:solidFill>
              </a:rPr>
              <a:t>(1 + c) N </a:t>
            </a:r>
            <a:r>
              <a:rPr lang="en-US" sz="1800" dirty="0" err="1">
                <a:solidFill>
                  <a:schemeClr val="tx1"/>
                </a:solidFill>
              </a:rPr>
              <a:t>r.p.m</a:t>
            </a:r>
            <a:r>
              <a:rPr lang="en-US" sz="1800" dirty="0">
                <a:solidFill>
                  <a:schemeClr val="tx1"/>
                </a:solidFill>
              </a:rPr>
              <a:t>. and </a:t>
            </a:r>
            <a:r>
              <a:rPr lang="en-US" sz="1800" dirty="0" smtClean="0">
                <a:solidFill>
                  <a:schemeClr val="tx1"/>
                </a:solidFill>
              </a:rPr>
              <a:t>the height </a:t>
            </a:r>
            <a:r>
              <a:rPr lang="en-US" sz="1800" dirty="0">
                <a:solidFill>
                  <a:schemeClr val="tx1"/>
                </a:solidFill>
              </a:rPr>
              <a:t>of the governor remains the same, the load on the sleeve increases to </a:t>
            </a:r>
            <a:r>
              <a:rPr lang="en-US" sz="1800" i="1" dirty="0">
                <a:solidFill>
                  <a:schemeClr val="tx1"/>
                </a:solidFill>
              </a:rPr>
              <a:t>M1.g</a:t>
            </a:r>
            <a:r>
              <a:rPr lang="en-US" sz="1800" dirty="0">
                <a:solidFill>
                  <a:schemeClr val="tx1"/>
                </a:solidFill>
              </a:rPr>
              <a:t>. </a:t>
            </a:r>
            <a:r>
              <a:rPr lang="en-US" sz="1800" dirty="0" smtClean="0">
                <a:solidFill>
                  <a:schemeClr val="tx1"/>
                </a:solidFill>
              </a:rPr>
              <a:t>Therefore</a:t>
            </a:r>
          </a:p>
          <a:p>
            <a:pPr algn="l"/>
            <a:endParaRPr lang="en-US" sz="1800" dirty="0">
              <a:solidFill>
                <a:schemeClr val="tx1"/>
              </a:solidFill>
            </a:endParaRPr>
          </a:p>
          <a:p>
            <a:pPr algn="l"/>
            <a:endParaRPr lang="en-US" sz="1800" dirty="0" smtClean="0">
              <a:solidFill>
                <a:schemeClr val="tx1"/>
              </a:solidFill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</a:rPr>
              <a:t>Equating equations (</a:t>
            </a:r>
            <a:r>
              <a:rPr lang="en-US" sz="1800" dirty="0" err="1">
                <a:solidFill>
                  <a:schemeClr val="tx1"/>
                </a:solidFill>
              </a:rPr>
              <a:t>i</a:t>
            </a:r>
            <a:r>
              <a:rPr lang="en-US" sz="1800" dirty="0">
                <a:solidFill>
                  <a:schemeClr val="tx1"/>
                </a:solidFill>
              </a:rPr>
              <a:t>) and (ii), we </a:t>
            </a:r>
            <a:r>
              <a:rPr lang="en-US" sz="1800" dirty="0" smtClean="0">
                <a:solidFill>
                  <a:schemeClr val="tx1"/>
                </a:solidFill>
              </a:rPr>
              <a:t>have:</a:t>
            </a:r>
          </a:p>
          <a:p>
            <a:pPr algn="l"/>
            <a:endParaRPr lang="en-US" sz="1800" dirty="0" smtClean="0">
              <a:solidFill>
                <a:schemeClr val="tx1"/>
              </a:solidFill>
            </a:endParaRPr>
          </a:p>
          <a:p>
            <a:pPr algn="l"/>
            <a:endParaRPr lang="en-US" sz="1800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13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88A6-7085-4034-9183-7DDB7227ED7B}" type="datetime1">
              <a:rPr lang="en-US" smtClean="0"/>
              <a:t>12/13/2018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685800"/>
            <a:ext cx="8458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763404"/>
            <a:ext cx="6096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12" y="2743200"/>
            <a:ext cx="6186488" cy="822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733800"/>
            <a:ext cx="6781800" cy="23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389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763000" cy="609599"/>
          </a:xfrm>
        </p:spPr>
        <p:txBody>
          <a:bodyPr>
            <a:normAutofit/>
          </a:bodyPr>
          <a:lstStyle/>
          <a:p>
            <a:r>
              <a:rPr lang="en-US" sz="1800" i="1" dirty="0" smtClean="0"/>
              <a:t>Theory of machines						</a:t>
            </a:r>
            <a:r>
              <a:rPr lang="en-US" sz="1800" i="1" dirty="0" err="1" smtClean="0"/>
              <a:t>Wessam</a:t>
            </a:r>
            <a:r>
              <a:rPr lang="en-US" sz="1800" i="1" dirty="0" smtClean="0"/>
              <a:t> Al </a:t>
            </a:r>
            <a:r>
              <a:rPr lang="en-US" sz="1800" i="1" dirty="0" err="1" smtClean="0"/>
              <a:t>Azzawi</a:t>
            </a:r>
            <a:endParaRPr lang="en-US" sz="18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762000"/>
            <a:ext cx="8610600" cy="5486400"/>
          </a:xfrm>
        </p:spPr>
        <p:txBody>
          <a:bodyPr>
            <a:normAutofit/>
          </a:bodyPr>
          <a:lstStyle/>
          <a:p>
            <a:pPr algn="l"/>
            <a:r>
              <a:rPr lang="en-US" sz="2400" i="1" dirty="0" smtClean="0">
                <a:solidFill>
                  <a:srgbClr val="FF0000"/>
                </a:solidFill>
              </a:rPr>
              <a:t>Governors:</a:t>
            </a:r>
          </a:p>
          <a:p>
            <a:pPr algn="l"/>
            <a:endParaRPr lang="en-US" sz="1800" dirty="0" smtClean="0">
              <a:solidFill>
                <a:schemeClr val="tx1"/>
              </a:solidFill>
            </a:endParaRPr>
          </a:p>
          <a:p>
            <a:pPr algn="l"/>
            <a:endParaRPr lang="en-US" sz="1800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14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88A6-7085-4034-9183-7DDB7227ED7B}" type="datetime1">
              <a:rPr lang="en-US" smtClean="0"/>
              <a:t>12/13/2018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685800"/>
            <a:ext cx="8458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228600" y="1166813"/>
            <a:ext cx="8626861" cy="4662487"/>
            <a:chOff x="228600" y="1166813"/>
            <a:chExt cx="8626861" cy="4662487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166813"/>
              <a:ext cx="8626861" cy="4395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2625" y="5562600"/>
              <a:ext cx="3000375" cy="266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0492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763000" cy="609599"/>
          </a:xfrm>
        </p:spPr>
        <p:txBody>
          <a:bodyPr>
            <a:normAutofit/>
          </a:bodyPr>
          <a:lstStyle/>
          <a:p>
            <a:r>
              <a:rPr lang="en-US" sz="1800" i="1" dirty="0" smtClean="0"/>
              <a:t>Theory of machines						</a:t>
            </a:r>
            <a:r>
              <a:rPr lang="en-US" sz="1800" i="1" dirty="0" err="1" smtClean="0"/>
              <a:t>Wessam</a:t>
            </a:r>
            <a:r>
              <a:rPr lang="en-US" sz="1800" i="1" dirty="0" smtClean="0"/>
              <a:t> Al </a:t>
            </a:r>
            <a:r>
              <a:rPr lang="en-US" sz="1800" i="1" dirty="0" err="1" smtClean="0"/>
              <a:t>Azzawi</a:t>
            </a:r>
            <a:endParaRPr lang="en-US" sz="18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762000"/>
            <a:ext cx="8610600" cy="5486400"/>
          </a:xfrm>
        </p:spPr>
        <p:txBody>
          <a:bodyPr>
            <a:normAutofit/>
          </a:bodyPr>
          <a:lstStyle/>
          <a:p>
            <a:pPr algn="l"/>
            <a:r>
              <a:rPr lang="en-US" sz="2400" i="1" dirty="0" smtClean="0">
                <a:solidFill>
                  <a:srgbClr val="FF0000"/>
                </a:solidFill>
              </a:rPr>
              <a:t>Governors:</a:t>
            </a:r>
          </a:p>
          <a:p>
            <a:pPr algn="l"/>
            <a:endParaRPr lang="en-US" sz="1800" dirty="0" smtClean="0">
              <a:solidFill>
                <a:schemeClr val="tx1"/>
              </a:solidFill>
            </a:endParaRPr>
          </a:p>
          <a:p>
            <a:pPr algn="l"/>
            <a:endParaRPr lang="en-US" sz="1800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15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88A6-7085-4034-9183-7DDB7227ED7B}" type="datetime1">
              <a:rPr lang="en-US" smtClean="0"/>
              <a:t>12/13/2018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685800"/>
            <a:ext cx="8458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19200"/>
            <a:ext cx="877252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905375"/>
            <a:ext cx="38100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830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763000" cy="609599"/>
          </a:xfrm>
        </p:spPr>
        <p:txBody>
          <a:bodyPr>
            <a:normAutofit/>
          </a:bodyPr>
          <a:lstStyle/>
          <a:p>
            <a:r>
              <a:rPr lang="en-US" sz="1800" i="1" dirty="0" smtClean="0"/>
              <a:t>Theory of machines						</a:t>
            </a:r>
            <a:r>
              <a:rPr lang="en-US" sz="1800" i="1" dirty="0" err="1" smtClean="0"/>
              <a:t>Wessam</a:t>
            </a:r>
            <a:r>
              <a:rPr lang="en-US" sz="1800" i="1" dirty="0" smtClean="0"/>
              <a:t> Al </a:t>
            </a:r>
            <a:r>
              <a:rPr lang="en-US" sz="1800" i="1" dirty="0" err="1" smtClean="0"/>
              <a:t>Azzawi</a:t>
            </a:r>
            <a:endParaRPr lang="en-US" sz="18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762000"/>
            <a:ext cx="8610600" cy="5486400"/>
          </a:xfrm>
        </p:spPr>
        <p:txBody>
          <a:bodyPr>
            <a:normAutofit/>
          </a:bodyPr>
          <a:lstStyle/>
          <a:p>
            <a:pPr algn="l"/>
            <a:r>
              <a:rPr lang="en-US" sz="2400" i="1" dirty="0" smtClean="0">
                <a:solidFill>
                  <a:srgbClr val="FF0000"/>
                </a:solidFill>
              </a:rPr>
              <a:t>Governors:</a:t>
            </a:r>
          </a:p>
          <a:p>
            <a:pPr algn="l"/>
            <a:endParaRPr lang="en-US" sz="1800" dirty="0" smtClean="0">
              <a:solidFill>
                <a:schemeClr val="tx1"/>
              </a:solidFill>
            </a:endParaRPr>
          </a:p>
          <a:p>
            <a:pPr algn="l"/>
            <a:endParaRPr lang="en-US" sz="1800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16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88A6-7085-4034-9183-7DDB7227ED7B}" type="datetime1">
              <a:rPr lang="en-US" smtClean="0"/>
              <a:t>12/13/2018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685800"/>
            <a:ext cx="8458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19200"/>
            <a:ext cx="7038975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684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763000" cy="609599"/>
          </a:xfrm>
        </p:spPr>
        <p:txBody>
          <a:bodyPr>
            <a:normAutofit/>
          </a:bodyPr>
          <a:lstStyle/>
          <a:p>
            <a:r>
              <a:rPr lang="en-US" sz="1800" i="1" dirty="0" smtClean="0"/>
              <a:t>Theory of machines						</a:t>
            </a:r>
            <a:r>
              <a:rPr lang="en-US" sz="1800" i="1" dirty="0" err="1" smtClean="0"/>
              <a:t>Wessam</a:t>
            </a:r>
            <a:r>
              <a:rPr lang="en-US" sz="1800" i="1" dirty="0" smtClean="0"/>
              <a:t> Al </a:t>
            </a:r>
            <a:r>
              <a:rPr lang="en-US" sz="1800" i="1" dirty="0" err="1" smtClean="0"/>
              <a:t>Azzawi</a:t>
            </a:r>
            <a:endParaRPr lang="en-US" sz="18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762000"/>
            <a:ext cx="8610600" cy="5486400"/>
          </a:xfrm>
        </p:spPr>
        <p:txBody>
          <a:bodyPr>
            <a:normAutofit/>
          </a:bodyPr>
          <a:lstStyle/>
          <a:p>
            <a:pPr algn="l"/>
            <a:r>
              <a:rPr lang="en-US" sz="2400" i="1" dirty="0" smtClean="0">
                <a:solidFill>
                  <a:srgbClr val="FF0000"/>
                </a:solidFill>
              </a:rPr>
              <a:t>Governors:</a:t>
            </a:r>
          </a:p>
          <a:p>
            <a:pPr algn="l"/>
            <a:endParaRPr lang="en-US" sz="1800" dirty="0" smtClean="0">
              <a:solidFill>
                <a:schemeClr val="tx1"/>
              </a:solidFill>
            </a:endParaRPr>
          </a:p>
          <a:p>
            <a:pPr algn="l"/>
            <a:endParaRPr lang="en-US" sz="1800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17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88A6-7085-4034-9183-7DDB7227ED7B}" type="datetime1">
              <a:rPr lang="en-US" smtClean="0"/>
              <a:t>12/13/2018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685800"/>
            <a:ext cx="8458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52538"/>
            <a:ext cx="8839200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943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763000" cy="609599"/>
          </a:xfrm>
        </p:spPr>
        <p:txBody>
          <a:bodyPr>
            <a:normAutofit/>
          </a:bodyPr>
          <a:lstStyle/>
          <a:p>
            <a:r>
              <a:rPr lang="en-US" sz="1800" i="1" dirty="0" smtClean="0"/>
              <a:t>Theory of machines						</a:t>
            </a:r>
            <a:r>
              <a:rPr lang="en-US" sz="1800" i="1" dirty="0" err="1" smtClean="0"/>
              <a:t>Wessam</a:t>
            </a:r>
            <a:r>
              <a:rPr lang="en-US" sz="1800" i="1" dirty="0" smtClean="0"/>
              <a:t> Al </a:t>
            </a:r>
            <a:r>
              <a:rPr lang="en-US" sz="1800" i="1" dirty="0" err="1" smtClean="0"/>
              <a:t>Azzawi</a:t>
            </a:r>
            <a:endParaRPr lang="en-US" sz="18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762000"/>
            <a:ext cx="8610600" cy="5486400"/>
          </a:xfrm>
        </p:spPr>
        <p:txBody>
          <a:bodyPr>
            <a:normAutofit/>
          </a:bodyPr>
          <a:lstStyle/>
          <a:p>
            <a:pPr algn="l"/>
            <a:r>
              <a:rPr lang="en-US" sz="2400" i="1" dirty="0" smtClean="0">
                <a:solidFill>
                  <a:srgbClr val="FF0000"/>
                </a:solidFill>
              </a:rPr>
              <a:t>Governors:</a:t>
            </a:r>
          </a:p>
          <a:p>
            <a:pPr algn="l"/>
            <a:endParaRPr lang="en-US" sz="1800" dirty="0" smtClean="0">
              <a:solidFill>
                <a:schemeClr val="tx1"/>
              </a:solidFill>
            </a:endParaRPr>
          </a:p>
          <a:p>
            <a:pPr algn="l"/>
            <a:endParaRPr lang="en-US" sz="1800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18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88A6-7085-4034-9183-7DDB7227ED7B}" type="datetime1">
              <a:rPr lang="en-US" smtClean="0"/>
              <a:t>12/13/2018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685800"/>
            <a:ext cx="8458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575" y="768624"/>
            <a:ext cx="2714625" cy="2126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1295401"/>
            <a:ext cx="53911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93" y="3124200"/>
            <a:ext cx="4767263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757" y="5638800"/>
            <a:ext cx="4252557" cy="653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403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763000" cy="609599"/>
          </a:xfrm>
        </p:spPr>
        <p:txBody>
          <a:bodyPr>
            <a:normAutofit/>
          </a:bodyPr>
          <a:lstStyle/>
          <a:p>
            <a:r>
              <a:rPr lang="en-US" sz="1800" i="1" dirty="0" smtClean="0"/>
              <a:t>Theory of machines						</a:t>
            </a:r>
            <a:r>
              <a:rPr lang="en-US" sz="1800" i="1" dirty="0" err="1" smtClean="0"/>
              <a:t>Wessam</a:t>
            </a:r>
            <a:r>
              <a:rPr lang="en-US" sz="1800" i="1" dirty="0" smtClean="0"/>
              <a:t> Al </a:t>
            </a:r>
            <a:r>
              <a:rPr lang="en-US" sz="1800" i="1" dirty="0" err="1" smtClean="0"/>
              <a:t>Azzawi</a:t>
            </a:r>
            <a:endParaRPr lang="en-US" sz="18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762000"/>
            <a:ext cx="8610600" cy="5486400"/>
          </a:xfrm>
        </p:spPr>
        <p:txBody>
          <a:bodyPr>
            <a:normAutofit/>
          </a:bodyPr>
          <a:lstStyle/>
          <a:p>
            <a:pPr algn="l"/>
            <a:r>
              <a:rPr lang="en-US" sz="2400" i="1" dirty="0" smtClean="0">
                <a:solidFill>
                  <a:srgbClr val="FF0000"/>
                </a:solidFill>
              </a:rPr>
              <a:t>Governors:</a:t>
            </a:r>
          </a:p>
          <a:p>
            <a:pPr algn="l"/>
            <a:endParaRPr lang="en-US" sz="1800" dirty="0" smtClean="0">
              <a:solidFill>
                <a:schemeClr val="tx1"/>
              </a:solidFill>
            </a:endParaRPr>
          </a:p>
          <a:p>
            <a:pPr algn="l"/>
            <a:endParaRPr lang="en-US" sz="1800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19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88A6-7085-4034-9183-7DDB7227ED7B}" type="datetime1">
              <a:rPr lang="en-US" smtClean="0"/>
              <a:t>12/13/2018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685800"/>
            <a:ext cx="8458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575" y="768624"/>
            <a:ext cx="2714625" cy="2126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9" y="1200151"/>
            <a:ext cx="5319711" cy="2787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009694"/>
            <a:ext cx="5898178" cy="1804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593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763000" cy="609599"/>
          </a:xfrm>
        </p:spPr>
        <p:txBody>
          <a:bodyPr>
            <a:normAutofit/>
          </a:bodyPr>
          <a:lstStyle/>
          <a:p>
            <a:r>
              <a:rPr lang="en-US" sz="1800" i="1" dirty="0" smtClean="0"/>
              <a:t>Theory of machines						</a:t>
            </a:r>
            <a:r>
              <a:rPr lang="en-US" sz="1800" i="1" dirty="0" err="1" smtClean="0"/>
              <a:t>Wessam</a:t>
            </a:r>
            <a:r>
              <a:rPr lang="en-US" sz="1800" i="1" dirty="0" smtClean="0"/>
              <a:t> Al </a:t>
            </a:r>
            <a:r>
              <a:rPr lang="en-US" sz="1800" i="1" dirty="0" err="1" smtClean="0"/>
              <a:t>Azzawi</a:t>
            </a:r>
            <a:endParaRPr lang="en-US" sz="18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599" y="762000"/>
            <a:ext cx="6960335" cy="5638800"/>
          </a:xfrm>
        </p:spPr>
        <p:txBody>
          <a:bodyPr>
            <a:normAutofit fontScale="47500" lnSpcReduction="20000"/>
          </a:bodyPr>
          <a:lstStyle/>
          <a:p>
            <a:pPr algn="l"/>
            <a:r>
              <a:rPr lang="en-US" sz="5100" i="1" dirty="0" smtClean="0">
                <a:solidFill>
                  <a:srgbClr val="FF0000"/>
                </a:solidFill>
              </a:rPr>
              <a:t>Governors:</a:t>
            </a:r>
          </a:p>
          <a:p>
            <a:pPr algn="l"/>
            <a:r>
              <a:rPr lang="en-US" sz="4200" i="1" dirty="0">
                <a:solidFill>
                  <a:schemeClr val="tx2"/>
                </a:solidFill>
              </a:rPr>
              <a:t>Terms Used in </a:t>
            </a:r>
            <a:r>
              <a:rPr lang="en-US" sz="4200" i="1" dirty="0" smtClean="0">
                <a:solidFill>
                  <a:schemeClr val="tx2"/>
                </a:solidFill>
              </a:rPr>
              <a:t>Governors:</a:t>
            </a:r>
          </a:p>
          <a:p>
            <a:pPr marL="231775" indent="-231775" algn="l">
              <a:buAutoNum type="arabicPeriod"/>
            </a:pPr>
            <a:r>
              <a:rPr lang="en-US" sz="3800" i="1" dirty="0" smtClean="0">
                <a:solidFill>
                  <a:schemeClr val="tx2"/>
                </a:solidFill>
              </a:rPr>
              <a:t>Height </a:t>
            </a:r>
            <a:r>
              <a:rPr lang="en-US" sz="3800" i="1" dirty="0">
                <a:solidFill>
                  <a:schemeClr val="tx2"/>
                </a:solidFill>
              </a:rPr>
              <a:t>of a governor</a:t>
            </a:r>
            <a:r>
              <a:rPr lang="en-US" sz="3800" dirty="0">
                <a:solidFill>
                  <a:schemeClr val="tx2"/>
                </a:solidFill>
              </a:rPr>
              <a:t>. </a:t>
            </a:r>
            <a:endParaRPr lang="en-US" sz="3800" dirty="0" smtClean="0">
              <a:solidFill>
                <a:schemeClr val="tx2"/>
              </a:solidFill>
            </a:endParaRPr>
          </a:p>
          <a:p>
            <a:pPr algn="l"/>
            <a:r>
              <a:rPr lang="en-US" sz="3800" dirty="0" smtClean="0">
                <a:solidFill>
                  <a:srgbClr val="231F20"/>
                </a:solidFill>
              </a:rPr>
              <a:t>It </a:t>
            </a:r>
            <a:r>
              <a:rPr lang="en-US" sz="3800" dirty="0">
                <a:solidFill>
                  <a:srgbClr val="231F20"/>
                </a:solidFill>
              </a:rPr>
              <a:t>is the </a:t>
            </a:r>
            <a:r>
              <a:rPr lang="en-US" sz="3800" dirty="0" smtClean="0">
                <a:solidFill>
                  <a:srgbClr val="231F20"/>
                </a:solidFill>
              </a:rPr>
              <a:t>vertical distance </a:t>
            </a:r>
            <a:r>
              <a:rPr lang="en-US" sz="3800" dirty="0">
                <a:solidFill>
                  <a:srgbClr val="231F20"/>
                </a:solidFill>
              </a:rPr>
              <a:t>from the centre of the ball to a point </a:t>
            </a:r>
            <a:r>
              <a:rPr lang="en-US" sz="3800" dirty="0" smtClean="0">
                <a:solidFill>
                  <a:srgbClr val="231F20"/>
                </a:solidFill>
              </a:rPr>
              <a:t>where the </a:t>
            </a:r>
            <a:r>
              <a:rPr lang="en-US" sz="3800" dirty="0">
                <a:solidFill>
                  <a:srgbClr val="231F20"/>
                </a:solidFill>
              </a:rPr>
              <a:t>axes of the arms </a:t>
            </a:r>
            <a:r>
              <a:rPr lang="en-US" sz="3800" dirty="0" smtClean="0">
                <a:solidFill>
                  <a:srgbClr val="231F20"/>
                </a:solidFill>
              </a:rPr>
              <a:t>intersect on </a:t>
            </a:r>
            <a:r>
              <a:rPr lang="en-US" sz="3800" dirty="0">
                <a:solidFill>
                  <a:srgbClr val="231F20"/>
                </a:solidFill>
              </a:rPr>
              <a:t>the spindle axis. It is usually denoted by </a:t>
            </a:r>
            <a:r>
              <a:rPr lang="en-US" sz="3800" i="1" dirty="0">
                <a:solidFill>
                  <a:srgbClr val="231F20"/>
                </a:solidFill>
              </a:rPr>
              <a:t>h</a:t>
            </a:r>
            <a:r>
              <a:rPr lang="en-US" sz="3800" i="1" dirty="0" smtClean="0">
                <a:solidFill>
                  <a:srgbClr val="231F20"/>
                </a:solidFill>
              </a:rPr>
              <a:t>.</a:t>
            </a:r>
          </a:p>
          <a:p>
            <a:pPr algn="l"/>
            <a:endParaRPr lang="en-US" sz="3800" i="1" dirty="0">
              <a:solidFill>
                <a:srgbClr val="231F20"/>
              </a:solidFill>
            </a:endParaRPr>
          </a:p>
          <a:p>
            <a:pPr algn="l"/>
            <a:r>
              <a:rPr lang="en-US" sz="3800" i="1" dirty="0">
                <a:solidFill>
                  <a:schemeClr val="tx2"/>
                </a:solidFill>
              </a:rPr>
              <a:t>2. Equilibrium speed.</a:t>
            </a:r>
            <a:r>
              <a:rPr lang="en-US" sz="3800" b="1" dirty="0">
                <a:solidFill>
                  <a:srgbClr val="ED008D"/>
                </a:solidFill>
              </a:rPr>
              <a:t> </a:t>
            </a:r>
            <a:endParaRPr lang="en-US" sz="3800" b="1" dirty="0" smtClean="0">
              <a:solidFill>
                <a:srgbClr val="ED008D"/>
              </a:solidFill>
            </a:endParaRPr>
          </a:p>
          <a:p>
            <a:pPr algn="l"/>
            <a:r>
              <a:rPr lang="en-US" sz="3800" dirty="0" smtClean="0">
                <a:solidFill>
                  <a:srgbClr val="231F20"/>
                </a:solidFill>
              </a:rPr>
              <a:t>It </a:t>
            </a:r>
            <a:r>
              <a:rPr lang="en-US" sz="3800" dirty="0">
                <a:solidFill>
                  <a:srgbClr val="231F20"/>
                </a:solidFill>
              </a:rPr>
              <a:t>is the speed </a:t>
            </a:r>
            <a:r>
              <a:rPr lang="en-US" sz="3800" dirty="0" smtClean="0">
                <a:solidFill>
                  <a:srgbClr val="231F20"/>
                </a:solidFill>
              </a:rPr>
              <a:t>at which </a:t>
            </a:r>
            <a:r>
              <a:rPr lang="en-US" sz="3800" dirty="0">
                <a:solidFill>
                  <a:srgbClr val="231F20"/>
                </a:solidFill>
              </a:rPr>
              <a:t>the governor </a:t>
            </a:r>
            <a:r>
              <a:rPr lang="en-US" sz="3800" dirty="0" smtClean="0">
                <a:solidFill>
                  <a:srgbClr val="231F20"/>
                </a:solidFill>
              </a:rPr>
              <a:t>balls are </a:t>
            </a:r>
            <a:r>
              <a:rPr lang="en-US" sz="3800" dirty="0">
                <a:solidFill>
                  <a:srgbClr val="231F20"/>
                </a:solidFill>
              </a:rPr>
              <a:t>in </a:t>
            </a:r>
            <a:r>
              <a:rPr lang="en-US" sz="3800" dirty="0" smtClean="0">
                <a:solidFill>
                  <a:srgbClr val="231F20"/>
                </a:solidFill>
              </a:rPr>
              <a:t>complete equilibrium </a:t>
            </a:r>
            <a:r>
              <a:rPr lang="en-US" sz="3800" dirty="0">
                <a:solidFill>
                  <a:srgbClr val="231F20"/>
                </a:solidFill>
              </a:rPr>
              <a:t>and the sleeve does not tend to </a:t>
            </a:r>
            <a:r>
              <a:rPr lang="en-US" sz="3800" dirty="0" smtClean="0">
                <a:solidFill>
                  <a:srgbClr val="231F20"/>
                </a:solidFill>
              </a:rPr>
              <a:t>move upwards </a:t>
            </a:r>
            <a:r>
              <a:rPr lang="en-US" sz="3800" dirty="0">
                <a:solidFill>
                  <a:srgbClr val="231F20"/>
                </a:solidFill>
              </a:rPr>
              <a:t>or downwards</a:t>
            </a:r>
            <a:r>
              <a:rPr lang="en-US" sz="3800" dirty="0" smtClean="0">
                <a:solidFill>
                  <a:srgbClr val="231F20"/>
                </a:solidFill>
              </a:rPr>
              <a:t>.</a:t>
            </a:r>
          </a:p>
          <a:p>
            <a:pPr algn="l"/>
            <a:endParaRPr lang="en-US" sz="3800" dirty="0">
              <a:solidFill>
                <a:srgbClr val="231F20"/>
              </a:solidFill>
            </a:endParaRPr>
          </a:p>
          <a:p>
            <a:pPr algn="l"/>
            <a:r>
              <a:rPr lang="en-US" sz="3800" i="1" dirty="0">
                <a:solidFill>
                  <a:schemeClr val="tx2"/>
                </a:solidFill>
              </a:rPr>
              <a:t>3. Mean equilibrium speed. </a:t>
            </a:r>
            <a:endParaRPr lang="en-US" sz="3800" i="1" dirty="0" smtClean="0">
              <a:solidFill>
                <a:schemeClr val="tx2"/>
              </a:solidFill>
            </a:endParaRPr>
          </a:p>
          <a:p>
            <a:pPr algn="l"/>
            <a:r>
              <a:rPr lang="en-US" sz="3800" dirty="0" smtClean="0">
                <a:solidFill>
                  <a:srgbClr val="231F20"/>
                </a:solidFill>
              </a:rPr>
              <a:t>It </a:t>
            </a:r>
            <a:r>
              <a:rPr lang="en-US" sz="3800" dirty="0">
                <a:solidFill>
                  <a:srgbClr val="231F20"/>
                </a:solidFill>
              </a:rPr>
              <a:t>is the </a:t>
            </a:r>
            <a:r>
              <a:rPr lang="en-US" sz="3800" dirty="0" smtClean="0">
                <a:solidFill>
                  <a:srgbClr val="231F20"/>
                </a:solidFill>
              </a:rPr>
              <a:t>speed at </a:t>
            </a:r>
            <a:r>
              <a:rPr lang="en-US" sz="3800" dirty="0">
                <a:solidFill>
                  <a:srgbClr val="231F20"/>
                </a:solidFill>
              </a:rPr>
              <a:t>the mean position of the balls or the sleeve</a:t>
            </a:r>
            <a:r>
              <a:rPr lang="en-US" sz="3800" dirty="0" smtClean="0">
                <a:solidFill>
                  <a:srgbClr val="231F20"/>
                </a:solidFill>
              </a:rPr>
              <a:t>.</a:t>
            </a:r>
          </a:p>
          <a:p>
            <a:pPr algn="l"/>
            <a:endParaRPr lang="en-US" sz="3800" dirty="0">
              <a:solidFill>
                <a:srgbClr val="231F20"/>
              </a:solidFill>
            </a:endParaRPr>
          </a:p>
          <a:p>
            <a:pPr algn="l"/>
            <a:r>
              <a:rPr lang="en-US" sz="3800" i="1" dirty="0">
                <a:solidFill>
                  <a:schemeClr val="tx2"/>
                </a:solidFill>
              </a:rPr>
              <a:t>4. Maximum and minimum </a:t>
            </a:r>
            <a:r>
              <a:rPr lang="en-US" sz="3800" i="1" dirty="0" smtClean="0">
                <a:solidFill>
                  <a:schemeClr val="tx2"/>
                </a:solidFill>
              </a:rPr>
              <a:t>equilibrium speeds</a:t>
            </a:r>
            <a:r>
              <a:rPr lang="en-US" sz="3800" i="1" dirty="0">
                <a:solidFill>
                  <a:schemeClr val="tx2"/>
                </a:solidFill>
              </a:rPr>
              <a:t>.</a:t>
            </a:r>
            <a:r>
              <a:rPr lang="en-US" sz="3800" b="1" dirty="0">
                <a:solidFill>
                  <a:srgbClr val="ED008D"/>
                </a:solidFill>
              </a:rPr>
              <a:t> </a:t>
            </a:r>
            <a:endParaRPr lang="en-US" sz="3800" b="1" dirty="0" smtClean="0">
              <a:solidFill>
                <a:srgbClr val="ED008D"/>
              </a:solidFill>
            </a:endParaRPr>
          </a:p>
          <a:p>
            <a:pPr algn="l"/>
            <a:r>
              <a:rPr lang="en-US" sz="3800" dirty="0" smtClean="0">
                <a:solidFill>
                  <a:srgbClr val="231F20"/>
                </a:solidFill>
              </a:rPr>
              <a:t>The </a:t>
            </a:r>
            <a:r>
              <a:rPr lang="en-US" sz="3800" dirty="0">
                <a:solidFill>
                  <a:srgbClr val="231F20"/>
                </a:solidFill>
              </a:rPr>
              <a:t>speeds at the maximum and </a:t>
            </a:r>
            <a:r>
              <a:rPr lang="en-US" sz="3800" dirty="0" smtClean="0">
                <a:solidFill>
                  <a:srgbClr val="231F20"/>
                </a:solidFill>
              </a:rPr>
              <a:t>minimum radius </a:t>
            </a:r>
            <a:r>
              <a:rPr lang="en-US" sz="3800" dirty="0">
                <a:solidFill>
                  <a:srgbClr val="231F20"/>
                </a:solidFill>
              </a:rPr>
              <a:t>of rotation of the balls, without tending </a:t>
            </a:r>
            <a:r>
              <a:rPr lang="en-US" sz="3800" dirty="0" smtClean="0">
                <a:solidFill>
                  <a:srgbClr val="231F20"/>
                </a:solidFill>
              </a:rPr>
              <a:t>to move </a:t>
            </a:r>
            <a:r>
              <a:rPr lang="en-US" sz="3800" dirty="0">
                <a:solidFill>
                  <a:srgbClr val="231F20"/>
                </a:solidFill>
              </a:rPr>
              <a:t>either way are known as maximum and </a:t>
            </a:r>
            <a:r>
              <a:rPr lang="en-US" sz="3800" dirty="0" smtClean="0">
                <a:solidFill>
                  <a:srgbClr val="231F20"/>
                </a:solidFill>
              </a:rPr>
              <a:t>minimum equilibrium speeds respectively.</a:t>
            </a:r>
            <a:r>
              <a:rPr lang="en-US" sz="3800" b="1" dirty="0">
                <a:solidFill>
                  <a:srgbClr val="ED008D"/>
                </a:solidFill>
                <a:latin typeface="Times New Roman"/>
              </a:rPr>
              <a:t> </a:t>
            </a:r>
            <a:endParaRPr lang="en-US" sz="3800" b="1" dirty="0" smtClean="0">
              <a:solidFill>
                <a:srgbClr val="ED008D"/>
              </a:solidFill>
              <a:latin typeface="Times New Roman"/>
            </a:endParaRPr>
          </a:p>
          <a:p>
            <a:pPr algn="l"/>
            <a:endParaRPr lang="en-US" sz="3800" b="1" dirty="0">
              <a:solidFill>
                <a:srgbClr val="ED008D"/>
              </a:solidFill>
              <a:latin typeface="Times New Roman"/>
            </a:endParaRPr>
          </a:p>
          <a:p>
            <a:pPr algn="l"/>
            <a:r>
              <a:rPr lang="en-US" sz="3800" i="1" dirty="0">
                <a:solidFill>
                  <a:schemeClr val="tx2"/>
                </a:solidFill>
              </a:rPr>
              <a:t>5. Sleeve lift. </a:t>
            </a:r>
            <a:r>
              <a:rPr lang="en-US" sz="3800" dirty="0">
                <a:solidFill>
                  <a:srgbClr val="231F20"/>
                </a:solidFill>
              </a:rPr>
              <a:t>It is the vertical distance which the sleeve travels due to change in equilibrium speed.</a:t>
            </a:r>
          </a:p>
          <a:p>
            <a:pPr algn="l"/>
            <a:endParaRPr lang="en-US" sz="2300" i="1" dirty="0" smtClean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88A6-7085-4034-9183-7DDB7227ED7B}" type="datetime1">
              <a:rPr lang="en-US" smtClean="0"/>
              <a:t>12/13/2018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685800"/>
            <a:ext cx="8458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346" y="1219200"/>
            <a:ext cx="1938454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935" y="3276600"/>
            <a:ext cx="1819275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575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763000" cy="609599"/>
          </a:xfrm>
        </p:spPr>
        <p:txBody>
          <a:bodyPr>
            <a:normAutofit/>
          </a:bodyPr>
          <a:lstStyle/>
          <a:p>
            <a:r>
              <a:rPr lang="en-US" sz="1800" i="1" dirty="0" smtClean="0"/>
              <a:t>Theory of machines						</a:t>
            </a:r>
            <a:r>
              <a:rPr lang="en-US" sz="1800" i="1" dirty="0" err="1" smtClean="0"/>
              <a:t>Wessam</a:t>
            </a:r>
            <a:r>
              <a:rPr lang="en-US" sz="1800" i="1" dirty="0" smtClean="0"/>
              <a:t> Al </a:t>
            </a:r>
            <a:r>
              <a:rPr lang="en-US" sz="1800" i="1" dirty="0" err="1" smtClean="0"/>
              <a:t>Azzawi</a:t>
            </a:r>
            <a:endParaRPr lang="en-US" sz="18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762000"/>
            <a:ext cx="8610600" cy="5486400"/>
          </a:xfrm>
        </p:spPr>
        <p:txBody>
          <a:bodyPr>
            <a:normAutofit/>
          </a:bodyPr>
          <a:lstStyle/>
          <a:p>
            <a:pPr algn="l"/>
            <a:r>
              <a:rPr lang="en-US" sz="2400" i="1" dirty="0" smtClean="0">
                <a:solidFill>
                  <a:srgbClr val="FF0000"/>
                </a:solidFill>
              </a:rPr>
              <a:t>Governors:</a:t>
            </a:r>
          </a:p>
          <a:p>
            <a:pPr algn="l"/>
            <a:endParaRPr lang="en-US" sz="1800" dirty="0" smtClean="0">
              <a:solidFill>
                <a:schemeClr val="tx1"/>
              </a:solidFill>
            </a:endParaRPr>
          </a:p>
          <a:p>
            <a:pPr algn="l"/>
            <a:endParaRPr lang="en-US" sz="1800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20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88A6-7085-4034-9183-7DDB7227ED7B}" type="datetime1">
              <a:rPr lang="en-US" smtClean="0"/>
              <a:t>12/14/2018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685800"/>
            <a:ext cx="8458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575" y="768624"/>
            <a:ext cx="2714625" cy="2126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69464"/>
            <a:ext cx="5791200" cy="2516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134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763000" cy="609599"/>
          </a:xfrm>
        </p:spPr>
        <p:txBody>
          <a:bodyPr>
            <a:normAutofit/>
          </a:bodyPr>
          <a:lstStyle/>
          <a:p>
            <a:r>
              <a:rPr lang="en-US" sz="1800" i="1" dirty="0" smtClean="0"/>
              <a:t>Theory of machines						</a:t>
            </a:r>
            <a:r>
              <a:rPr lang="en-US" sz="1800" i="1" dirty="0" err="1" smtClean="0"/>
              <a:t>Wessam</a:t>
            </a:r>
            <a:r>
              <a:rPr lang="en-US" sz="1800" i="1" dirty="0" smtClean="0"/>
              <a:t> Al </a:t>
            </a:r>
            <a:r>
              <a:rPr lang="en-US" sz="1800" i="1" dirty="0" err="1" smtClean="0"/>
              <a:t>Azzawi</a:t>
            </a:r>
            <a:endParaRPr lang="en-US" sz="18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762000"/>
            <a:ext cx="5029200" cy="5410200"/>
          </a:xfrm>
        </p:spPr>
        <p:txBody>
          <a:bodyPr>
            <a:normAutofit/>
          </a:bodyPr>
          <a:lstStyle/>
          <a:p>
            <a:pPr algn="l"/>
            <a:r>
              <a:rPr lang="en-US" sz="2400" i="1" dirty="0" smtClean="0">
                <a:solidFill>
                  <a:srgbClr val="FF0000"/>
                </a:solidFill>
              </a:rPr>
              <a:t>Governors:</a:t>
            </a:r>
          </a:p>
          <a:p>
            <a:pPr algn="l"/>
            <a:r>
              <a:rPr lang="en-US" sz="2000" i="1" dirty="0">
                <a:solidFill>
                  <a:schemeClr val="tx2"/>
                </a:solidFill>
              </a:rPr>
              <a:t>Watt Governor</a:t>
            </a:r>
            <a:r>
              <a:rPr lang="en-US" sz="2000" i="1" dirty="0" smtClean="0">
                <a:solidFill>
                  <a:schemeClr val="tx2"/>
                </a:solidFill>
              </a:rPr>
              <a:t>:</a:t>
            </a:r>
          </a:p>
          <a:p>
            <a:pPr algn="l"/>
            <a:r>
              <a:rPr lang="en-US" sz="2000" i="1" dirty="0" smtClean="0">
                <a:solidFill>
                  <a:schemeClr val="tx2"/>
                </a:solidFill>
              </a:rPr>
              <a:t>It is the </a:t>
            </a:r>
            <a:r>
              <a:rPr lang="en-US" sz="2000" i="1" dirty="0">
                <a:solidFill>
                  <a:schemeClr val="tx2"/>
                </a:solidFill>
              </a:rPr>
              <a:t>simplest form of a centrifugal </a:t>
            </a:r>
            <a:r>
              <a:rPr lang="en-US" sz="2000" i="1" dirty="0" smtClean="0">
                <a:solidFill>
                  <a:schemeClr val="tx2"/>
                </a:solidFill>
              </a:rPr>
              <a:t>governor, </a:t>
            </a:r>
            <a:r>
              <a:rPr lang="en-US" sz="2000" i="1" dirty="0">
                <a:solidFill>
                  <a:schemeClr val="tx2"/>
                </a:solidFill>
              </a:rPr>
              <a:t>as shown in </a:t>
            </a:r>
            <a:r>
              <a:rPr lang="en-US" sz="2000" i="1" dirty="0" smtClean="0">
                <a:solidFill>
                  <a:schemeClr val="tx2"/>
                </a:solidFill>
              </a:rPr>
              <a:t>Fig. </a:t>
            </a:r>
          </a:p>
          <a:p>
            <a:pPr algn="l"/>
            <a:r>
              <a:rPr lang="en-US" sz="2000" i="1" dirty="0" smtClean="0">
                <a:solidFill>
                  <a:schemeClr val="tx2"/>
                </a:solidFill>
              </a:rPr>
              <a:t>It is basically </a:t>
            </a:r>
            <a:r>
              <a:rPr lang="en-US" sz="2000" i="1" dirty="0">
                <a:solidFill>
                  <a:schemeClr val="tx2"/>
                </a:solidFill>
              </a:rPr>
              <a:t>a conical pendulum with links attached to a sleeve of negligible mass. The arms of </a:t>
            </a:r>
            <a:r>
              <a:rPr lang="en-US" sz="2000" i="1" dirty="0" smtClean="0">
                <a:solidFill>
                  <a:schemeClr val="tx2"/>
                </a:solidFill>
              </a:rPr>
              <a:t>the governor </a:t>
            </a:r>
            <a:r>
              <a:rPr lang="en-US" sz="2000" i="1" dirty="0">
                <a:solidFill>
                  <a:schemeClr val="tx2"/>
                </a:solidFill>
              </a:rPr>
              <a:t>may be connected to the spindle in the following three ways :</a:t>
            </a:r>
          </a:p>
          <a:p>
            <a:pPr algn="l"/>
            <a:r>
              <a:rPr lang="en-US" sz="2000" i="1" dirty="0">
                <a:solidFill>
                  <a:schemeClr val="tx2"/>
                </a:solidFill>
              </a:rPr>
              <a:t>1. The pivot P, may be on the spindle axis as shown in Fig</a:t>
            </a:r>
            <a:r>
              <a:rPr lang="en-US" sz="2000" i="1" dirty="0" smtClean="0">
                <a:solidFill>
                  <a:schemeClr val="tx2"/>
                </a:solidFill>
              </a:rPr>
              <a:t>. </a:t>
            </a:r>
            <a:r>
              <a:rPr lang="en-US" sz="2000" i="1" dirty="0">
                <a:solidFill>
                  <a:schemeClr val="tx2"/>
                </a:solidFill>
              </a:rPr>
              <a:t>(a).</a:t>
            </a:r>
          </a:p>
          <a:p>
            <a:pPr algn="l"/>
            <a:r>
              <a:rPr lang="en-US" sz="2000" i="1" dirty="0">
                <a:solidFill>
                  <a:schemeClr val="tx2"/>
                </a:solidFill>
              </a:rPr>
              <a:t>2. The pivot P, may be offset from the spindle axis and the arms when produced intersect at</a:t>
            </a:r>
          </a:p>
          <a:p>
            <a:pPr algn="l"/>
            <a:r>
              <a:rPr lang="en-US" sz="2000" i="1" dirty="0">
                <a:solidFill>
                  <a:schemeClr val="tx2"/>
                </a:solidFill>
              </a:rPr>
              <a:t>O, as shown in Fig</a:t>
            </a:r>
            <a:r>
              <a:rPr lang="en-US" sz="2000" i="1" dirty="0" smtClean="0">
                <a:solidFill>
                  <a:schemeClr val="tx2"/>
                </a:solidFill>
              </a:rPr>
              <a:t>. </a:t>
            </a:r>
            <a:r>
              <a:rPr lang="en-US" sz="2000" i="1" dirty="0">
                <a:solidFill>
                  <a:schemeClr val="tx2"/>
                </a:solidFill>
              </a:rPr>
              <a:t>(b).</a:t>
            </a:r>
          </a:p>
          <a:p>
            <a:pPr algn="l"/>
            <a:r>
              <a:rPr lang="en-US" sz="2000" i="1" dirty="0">
                <a:solidFill>
                  <a:schemeClr val="tx2"/>
                </a:solidFill>
              </a:rPr>
              <a:t>3. The pivot P, may be offset, but the arms cross the axis at O, as shown in Fig</a:t>
            </a:r>
            <a:r>
              <a:rPr lang="en-US" sz="2000" i="1" dirty="0" smtClean="0">
                <a:solidFill>
                  <a:schemeClr val="tx2"/>
                </a:solidFill>
              </a:rPr>
              <a:t>.(c</a:t>
            </a:r>
            <a:r>
              <a:rPr lang="en-US" sz="2000" i="1" dirty="0">
                <a:solidFill>
                  <a:schemeClr val="tx2"/>
                </a:solidFill>
              </a:rPr>
              <a:t>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88A6-7085-4034-9183-7DDB7227ED7B}" type="datetime1">
              <a:rPr lang="en-US" smtClean="0"/>
              <a:t>12/13/2018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685800"/>
            <a:ext cx="8458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837046"/>
            <a:ext cx="1524000" cy="1469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6096000" y="3361046"/>
            <a:ext cx="1409700" cy="1219200"/>
            <a:chOff x="6096000" y="3048000"/>
            <a:chExt cx="1409700" cy="1219200"/>
          </a:xfrm>
        </p:grpSpPr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3048000"/>
              <a:ext cx="1409700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1825" y="4124325"/>
              <a:ext cx="180975" cy="142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oup 6"/>
          <p:cNvGrpSpPr/>
          <p:nvPr/>
        </p:nvGrpSpPr>
        <p:grpSpPr>
          <a:xfrm>
            <a:off x="6324600" y="4808846"/>
            <a:ext cx="1428750" cy="1439554"/>
            <a:chOff x="6324600" y="4495800"/>
            <a:chExt cx="1428750" cy="1439554"/>
          </a:xfrm>
        </p:grpSpPr>
        <p:pic>
          <p:nvPicPr>
            <p:cNvPr id="3079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4600" y="4495800"/>
              <a:ext cx="1428750" cy="1257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0" name="Picture 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4048" y="5763904"/>
              <a:ext cx="161925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6218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763000" cy="609599"/>
          </a:xfrm>
        </p:spPr>
        <p:txBody>
          <a:bodyPr>
            <a:normAutofit/>
          </a:bodyPr>
          <a:lstStyle/>
          <a:p>
            <a:r>
              <a:rPr lang="en-US" sz="1800" i="1" dirty="0" smtClean="0"/>
              <a:t>Theory of machines						</a:t>
            </a:r>
            <a:r>
              <a:rPr lang="en-US" sz="1800" i="1" dirty="0" err="1" smtClean="0"/>
              <a:t>Wessam</a:t>
            </a:r>
            <a:r>
              <a:rPr lang="en-US" sz="1800" i="1" dirty="0" smtClean="0"/>
              <a:t> Al </a:t>
            </a:r>
            <a:r>
              <a:rPr lang="en-US" sz="1800" i="1" dirty="0" err="1" smtClean="0"/>
              <a:t>Azzawi</a:t>
            </a:r>
            <a:endParaRPr lang="en-US" sz="18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762000"/>
            <a:ext cx="3200400" cy="914400"/>
          </a:xfrm>
        </p:spPr>
        <p:txBody>
          <a:bodyPr>
            <a:normAutofit/>
          </a:bodyPr>
          <a:lstStyle/>
          <a:p>
            <a:pPr algn="l"/>
            <a:r>
              <a:rPr lang="en-US" sz="2400" i="1" dirty="0" smtClean="0">
                <a:solidFill>
                  <a:srgbClr val="FF0000"/>
                </a:solidFill>
              </a:rPr>
              <a:t>Governors:</a:t>
            </a:r>
          </a:p>
          <a:p>
            <a:pPr algn="l"/>
            <a:r>
              <a:rPr lang="en-US" sz="2000" i="1" dirty="0">
                <a:solidFill>
                  <a:schemeClr val="tx2"/>
                </a:solidFill>
              </a:rPr>
              <a:t>Watt Governor</a:t>
            </a:r>
            <a:r>
              <a:rPr lang="en-US" sz="2000" i="1" dirty="0" smtClean="0">
                <a:solidFill>
                  <a:schemeClr val="tx2"/>
                </a:solidFill>
              </a:rPr>
              <a:t>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88A6-7085-4034-9183-7DDB7227ED7B}" type="datetime1">
              <a:rPr lang="en-US" smtClean="0"/>
              <a:t>12/13/2018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685800"/>
            <a:ext cx="8458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38287"/>
            <a:ext cx="7415198" cy="4740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456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763000" cy="609599"/>
          </a:xfrm>
        </p:spPr>
        <p:txBody>
          <a:bodyPr>
            <a:normAutofit/>
          </a:bodyPr>
          <a:lstStyle/>
          <a:p>
            <a:r>
              <a:rPr lang="en-US" sz="1800" i="1" dirty="0" smtClean="0"/>
              <a:t>Theory of machines						</a:t>
            </a:r>
            <a:r>
              <a:rPr lang="en-US" sz="1800" i="1" dirty="0" err="1" smtClean="0"/>
              <a:t>Wessam</a:t>
            </a:r>
            <a:r>
              <a:rPr lang="en-US" sz="1800" i="1" dirty="0" smtClean="0"/>
              <a:t> Al </a:t>
            </a:r>
            <a:r>
              <a:rPr lang="en-US" sz="1800" i="1" dirty="0" err="1" smtClean="0"/>
              <a:t>Azzawi</a:t>
            </a:r>
            <a:endParaRPr lang="en-US" sz="18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762000"/>
            <a:ext cx="3200400" cy="914400"/>
          </a:xfrm>
        </p:spPr>
        <p:txBody>
          <a:bodyPr>
            <a:normAutofit/>
          </a:bodyPr>
          <a:lstStyle/>
          <a:p>
            <a:pPr algn="l"/>
            <a:r>
              <a:rPr lang="en-US" sz="2400" i="1" dirty="0" smtClean="0">
                <a:solidFill>
                  <a:srgbClr val="FF0000"/>
                </a:solidFill>
              </a:rPr>
              <a:t>Governors:</a:t>
            </a:r>
          </a:p>
          <a:p>
            <a:pPr algn="l"/>
            <a:r>
              <a:rPr lang="en-US" sz="2000" i="1" dirty="0">
                <a:solidFill>
                  <a:schemeClr val="tx2"/>
                </a:solidFill>
              </a:rPr>
              <a:t>Watt Governor</a:t>
            </a:r>
            <a:r>
              <a:rPr lang="en-US" sz="2000" i="1" dirty="0" smtClean="0">
                <a:solidFill>
                  <a:schemeClr val="tx2"/>
                </a:solidFill>
              </a:rPr>
              <a:t>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88A6-7085-4034-9183-7DDB7227ED7B}" type="datetime1">
              <a:rPr lang="en-US" smtClean="0"/>
              <a:t>12/13/2018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685800"/>
            <a:ext cx="8458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6400"/>
            <a:ext cx="8373578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86" y="2209800"/>
            <a:ext cx="8028914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03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763000" cy="609599"/>
          </a:xfrm>
        </p:spPr>
        <p:txBody>
          <a:bodyPr>
            <a:normAutofit/>
          </a:bodyPr>
          <a:lstStyle/>
          <a:p>
            <a:r>
              <a:rPr lang="en-US" sz="1800" i="1" dirty="0" smtClean="0"/>
              <a:t>Theory of machines						</a:t>
            </a:r>
            <a:r>
              <a:rPr lang="en-US" sz="1800" i="1" dirty="0" err="1" smtClean="0"/>
              <a:t>Wessam</a:t>
            </a:r>
            <a:r>
              <a:rPr lang="en-US" sz="1800" i="1" dirty="0" smtClean="0"/>
              <a:t> Al </a:t>
            </a:r>
            <a:r>
              <a:rPr lang="en-US" sz="1800" i="1" dirty="0" err="1" smtClean="0"/>
              <a:t>Azzawi</a:t>
            </a:r>
            <a:endParaRPr lang="en-US" sz="18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762000"/>
            <a:ext cx="8610600" cy="5486400"/>
          </a:xfrm>
        </p:spPr>
        <p:txBody>
          <a:bodyPr>
            <a:normAutofit/>
          </a:bodyPr>
          <a:lstStyle/>
          <a:p>
            <a:pPr algn="l"/>
            <a:r>
              <a:rPr lang="en-US" sz="2400" i="1" dirty="0" smtClean="0">
                <a:solidFill>
                  <a:srgbClr val="FF0000"/>
                </a:solidFill>
              </a:rPr>
              <a:t>Governors:</a:t>
            </a:r>
          </a:p>
          <a:p>
            <a:pPr algn="l"/>
            <a:r>
              <a:rPr lang="en-US" sz="2000" i="1" dirty="0">
                <a:solidFill>
                  <a:schemeClr val="tx2"/>
                </a:solidFill>
              </a:rPr>
              <a:t>Porter</a:t>
            </a:r>
            <a:r>
              <a:rPr lang="en-US" sz="2000" i="1" dirty="0" smtClean="0">
                <a:solidFill>
                  <a:schemeClr val="tx2"/>
                </a:solidFill>
              </a:rPr>
              <a:t> </a:t>
            </a:r>
            <a:r>
              <a:rPr lang="en-US" sz="2000" i="1" dirty="0">
                <a:solidFill>
                  <a:schemeClr val="tx2"/>
                </a:solidFill>
              </a:rPr>
              <a:t>Governor</a:t>
            </a:r>
            <a:r>
              <a:rPr lang="en-US" sz="2000" i="1" dirty="0" smtClean="0">
                <a:solidFill>
                  <a:schemeClr val="tx2"/>
                </a:solidFill>
              </a:rPr>
              <a:t>:</a:t>
            </a:r>
            <a:endParaRPr lang="en-US" sz="2000" i="1" dirty="0">
              <a:solidFill>
                <a:schemeClr val="tx2"/>
              </a:solidFill>
            </a:endParaRPr>
          </a:p>
          <a:p>
            <a:pPr algn="l"/>
            <a:r>
              <a:rPr lang="en-US" sz="2000" dirty="0">
                <a:solidFill>
                  <a:schemeClr val="tx1"/>
                </a:solidFill>
              </a:rPr>
              <a:t>The Porter governor is a modification of a Watt’s governor, with central load attached to </a:t>
            </a:r>
            <a:r>
              <a:rPr lang="en-US" sz="2000" dirty="0" smtClean="0">
                <a:solidFill>
                  <a:schemeClr val="tx1"/>
                </a:solidFill>
              </a:rPr>
              <a:t>the sleeve </a:t>
            </a:r>
            <a:r>
              <a:rPr lang="en-US" sz="2000" dirty="0">
                <a:solidFill>
                  <a:schemeClr val="tx1"/>
                </a:solidFill>
              </a:rPr>
              <a:t>as shown in Fig. </a:t>
            </a:r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88A6-7085-4034-9183-7DDB7227ED7B}" type="datetime1">
              <a:rPr lang="en-US" smtClean="0"/>
              <a:t>12/13/2018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685800"/>
            <a:ext cx="8458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981200"/>
            <a:ext cx="1676400" cy="2308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362200"/>
            <a:ext cx="5454261" cy="1360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810000"/>
            <a:ext cx="2971800" cy="2870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130" y="4315567"/>
            <a:ext cx="1556139" cy="2052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021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763000" cy="609599"/>
          </a:xfrm>
        </p:spPr>
        <p:txBody>
          <a:bodyPr>
            <a:normAutofit/>
          </a:bodyPr>
          <a:lstStyle/>
          <a:p>
            <a:r>
              <a:rPr lang="en-US" sz="1800" i="1" dirty="0" smtClean="0"/>
              <a:t>Theory of machines						</a:t>
            </a:r>
            <a:r>
              <a:rPr lang="en-US" sz="1800" i="1" dirty="0" err="1" smtClean="0"/>
              <a:t>Wessam</a:t>
            </a:r>
            <a:r>
              <a:rPr lang="en-US" sz="1800" i="1" dirty="0" smtClean="0"/>
              <a:t> Al </a:t>
            </a:r>
            <a:r>
              <a:rPr lang="en-US" sz="1800" i="1" dirty="0" err="1" smtClean="0"/>
              <a:t>Azzawi</a:t>
            </a:r>
            <a:endParaRPr lang="en-US" sz="18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762000"/>
            <a:ext cx="8610600" cy="5486400"/>
          </a:xfrm>
        </p:spPr>
        <p:txBody>
          <a:bodyPr>
            <a:normAutofit/>
          </a:bodyPr>
          <a:lstStyle/>
          <a:p>
            <a:pPr algn="l"/>
            <a:r>
              <a:rPr lang="en-US" sz="2400" i="1" dirty="0" smtClean="0">
                <a:solidFill>
                  <a:srgbClr val="FF0000"/>
                </a:solidFill>
              </a:rPr>
              <a:t>Governors:</a:t>
            </a:r>
          </a:p>
          <a:p>
            <a:pPr algn="l"/>
            <a:r>
              <a:rPr lang="en-US" sz="2000" i="1" dirty="0">
                <a:solidFill>
                  <a:schemeClr val="tx2"/>
                </a:solidFill>
              </a:rPr>
              <a:t>Porter</a:t>
            </a:r>
            <a:r>
              <a:rPr lang="en-US" sz="2000" i="1" dirty="0" smtClean="0">
                <a:solidFill>
                  <a:schemeClr val="tx2"/>
                </a:solidFill>
              </a:rPr>
              <a:t> </a:t>
            </a:r>
            <a:r>
              <a:rPr lang="en-US" sz="2000" i="1" dirty="0">
                <a:solidFill>
                  <a:schemeClr val="tx2"/>
                </a:solidFill>
              </a:rPr>
              <a:t>Governor</a:t>
            </a:r>
            <a:r>
              <a:rPr lang="en-US" sz="2000" i="1" dirty="0" smtClean="0">
                <a:solidFill>
                  <a:schemeClr val="tx2"/>
                </a:solidFill>
              </a:rPr>
              <a:t>:</a:t>
            </a:r>
            <a:endParaRPr lang="en-US" sz="2000" i="1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88A6-7085-4034-9183-7DDB7227ED7B}" type="datetime1">
              <a:rPr lang="en-US" smtClean="0"/>
              <a:t>12/13/2018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685800"/>
            <a:ext cx="8458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066800"/>
            <a:ext cx="1676400" cy="2308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730" y="3401167"/>
            <a:ext cx="1768670" cy="2332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900" y="1752600"/>
            <a:ext cx="4018113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655" y="3219450"/>
            <a:ext cx="264362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426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763000" cy="609599"/>
          </a:xfrm>
        </p:spPr>
        <p:txBody>
          <a:bodyPr>
            <a:normAutofit/>
          </a:bodyPr>
          <a:lstStyle/>
          <a:p>
            <a:r>
              <a:rPr lang="en-US" sz="1800" i="1" dirty="0" smtClean="0"/>
              <a:t>Theory of machines						</a:t>
            </a:r>
            <a:r>
              <a:rPr lang="en-US" sz="1800" i="1" dirty="0" err="1" smtClean="0"/>
              <a:t>Wessam</a:t>
            </a:r>
            <a:r>
              <a:rPr lang="en-US" sz="1800" i="1" dirty="0" smtClean="0"/>
              <a:t> Al </a:t>
            </a:r>
            <a:r>
              <a:rPr lang="en-US" sz="1800" i="1" dirty="0" err="1" smtClean="0"/>
              <a:t>Azzawi</a:t>
            </a:r>
            <a:endParaRPr lang="en-US" sz="18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762000"/>
            <a:ext cx="8610600" cy="5486400"/>
          </a:xfrm>
        </p:spPr>
        <p:txBody>
          <a:bodyPr>
            <a:normAutofit/>
          </a:bodyPr>
          <a:lstStyle/>
          <a:p>
            <a:pPr algn="l"/>
            <a:r>
              <a:rPr lang="en-US" sz="2400" i="1" dirty="0" smtClean="0">
                <a:solidFill>
                  <a:srgbClr val="FF0000"/>
                </a:solidFill>
              </a:rPr>
              <a:t>Governors:</a:t>
            </a:r>
          </a:p>
          <a:p>
            <a:pPr algn="l"/>
            <a:r>
              <a:rPr lang="en-US" sz="2000" i="1" dirty="0">
                <a:solidFill>
                  <a:schemeClr val="tx2"/>
                </a:solidFill>
              </a:rPr>
              <a:t>Porter</a:t>
            </a:r>
            <a:r>
              <a:rPr lang="en-US" sz="2000" i="1" dirty="0" smtClean="0">
                <a:solidFill>
                  <a:schemeClr val="tx2"/>
                </a:solidFill>
              </a:rPr>
              <a:t> </a:t>
            </a:r>
            <a:r>
              <a:rPr lang="en-US" sz="2000" i="1" dirty="0">
                <a:solidFill>
                  <a:schemeClr val="tx2"/>
                </a:solidFill>
              </a:rPr>
              <a:t>Governor</a:t>
            </a:r>
            <a:r>
              <a:rPr lang="en-US" sz="2000" i="1" dirty="0" smtClean="0">
                <a:solidFill>
                  <a:schemeClr val="tx2"/>
                </a:solidFill>
              </a:rPr>
              <a:t>:</a:t>
            </a:r>
            <a:endParaRPr lang="en-US" sz="2000" i="1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88A6-7085-4034-9183-7DDB7227ED7B}" type="datetime1">
              <a:rPr lang="en-US" smtClean="0"/>
              <a:t>12/13/2018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685800"/>
            <a:ext cx="8458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4001"/>
            <a:ext cx="7141677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119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763000" cy="609599"/>
          </a:xfrm>
        </p:spPr>
        <p:txBody>
          <a:bodyPr>
            <a:normAutofit/>
          </a:bodyPr>
          <a:lstStyle/>
          <a:p>
            <a:r>
              <a:rPr lang="en-US" sz="1800" i="1" dirty="0" smtClean="0"/>
              <a:t>Theory of machines						</a:t>
            </a:r>
            <a:r>
              <a:rPr lang="en-US" sz="1800" i="1" dirty="0" err="1" smtClean="0"/>
              <a:t>Wessam</a:t>
            </a:r>
            <a:r>
              <a:rPr lang="en-US" sz="1800" i="1" dirty="0" smtClean="0"/>
              <a:t> Al </a:t>
            </a:r>
            <a:r>
              <a:rPr lang="en-US" sz="1800" i="1" dirty="0" err="1" smtClean="0"/>
              <a:t>Azzawi</a:t>
            </a:r>
            <a:endParaRPr lang="en-US" sz="18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762000"/>
            <a:ext cx="8610600" cy="5486400"/>
          </a:xfrm>
        </p:spPr>
        <p:txBody>
          <a:bodyPr>
            <a:normAutofit/>
          </a:bodyPr>
          <a:lstStyle/>
          <a:p>
            <a:pPr algn="l"/>
            <a:r>
              <a:rPr lang="en-US" sz="2400" i="1" dirty="0" smtClean="0">
                <a:solidFill>
                  <a:srgbClr val="FF0000"/>
                </a:solidFill>
              </a:rPr>
              <a:t>Governors:</a:t>
            </a:r>
          </a:p>
          <a:p>
            <a:pPr algn="l"/>
            <a:r>
              <a:rPr lang="en-US" sz="2000" i="1" dirty="0">
                <a:solidFill>
                  <a:schemeClr val="tx2"/>
                </a:solidFill>
              </a:rPr>
              <a:t>Porter</a:t>
            </a:r>
            <a:r>
              <a:rPr lang="en-US" sz="2000" i="1" dirty="0" smtClean="0">
                <a:solidFill>
                  <a:schemeClr val="tx2"/>
                </a:solidFill>
              </a:rPr>
              <a:t> </a:t>
            </a:r>
            <a:r>
              <a:rPr lang="en-US" sz="2000" i="1" dirty="0">
                <a:solidFill>
                  <a:schemeClr val="tx2"/>
                </a:solidFill>
              </a:rPr>
              <a:t>Governor</a:t>
            </a:r>
            <a:r>
              <a:rPr lang="en-US" sz="2000" i="1" dirty="0" smtClean="0">
                <a:solidFill>
                  <a:schemeClr val="tx2"/>
                </a:solidFill>
              </a:rPr>
              <a:t>:</a:t>
            </a:r>
            <a:endParaRPr lang="en-US" sz="2000" i="1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88A6-7085-4034-9183-7DDB7227ED7B}" type="datetime1">
              <a:rPr lang="en-US" smtClean="0"/>
              <a:t>12/13/2018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685800"/>
            <a:ext cx="8458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1"/>
            <a:ext cx="7315200" cy="4038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638800"/>
            <a:ext cx="58769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156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26607</TotalTime>
  <Words>934</Words>
  <Application>Microsoft Office PowerPoint</Application>
  <PresentationFormat>On-screen Show (4:3)</PresentationFormat>
  <Paragraphs>154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Theory of machines      Wessam Al Azzawi</vt:lpstr>
      <vt:lpstr>Theory of machines      Wessam Al Azzawi</vt:lpstr>
      <vt:lpstr>Theory of machines      Wessam Al Azzawi</vt:lpstr>
      <vt:lpstr>Theory of machines      Wessam Al Azzawi</vt:lpstr>
      <vt:lpstr>Theory of machines      Wessam Al Azzawi</vt:lpstr>
      <vt:lpstr>Theory of machines      Wessam Al Azzawi</vt:lpstr>
      <vt:lpstr>Theory of machines      Wessam Al Azzawi</vt:lpstr>
      <vt:lpstr>Theory of machines      Wessam Al Azzawi</vt:lpstr>
      <vt:lpstr>Theory of machines      Wessam Al Azzawi</vt:lpstr>
      <vt:lpstr>Theory of machines      Wessam Al Azzawi</vt:lpstr>
      <vt:lpstr>Theory of machines      Wessam Al Azzawi</vt:lpstr>
      <vt:lpstr>Theory of machines      Wessam Al Azzawi</vt:lpstr>
      <vt:lpstr>Theory of machines      Wessam Al Azzawi</vt:lpstr>
      <vt:lpstr>Theory of machines      Wessam Al Azzawi</vt:lpstr>
      <vt:lpstr>Theory of machines      Wessam Al Azzawi</vt:lpstr>
      <vt:lpstr>Theory of machines      Wessam Al Azzawi</vt:lpstr>
      <vt:lpstr>Theory of machines      Wessam Al Azzawi</vt:lpstr>
      <vt:lpstr>Theory of machines      Wessam Al Azzawi</vt:lpstr>
      <vt:lpstr>Theory of machines      Wessam Al Azzawi</vt:lpstr>
      <vt:lpstr>Theory of machines      Wessam Al Azzawi</vt:lpstr>
    </vt:vector>
  </TitlesOfParts>
  <Company>Enjoy My Fine Releases.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Theory of machines      Wessam Al Azzawi</dc:title>
  <dc:creator>Wessam</dc:creator>
  <cp:lastModifiedBy>Wessam</cp:lastModifiedBy>
  <cp:revision>640</cp:revision>
  <dcterms:created xsi:type="dcterms:W3CDTF">2018-10-06T04:41:10Z</dcterms:created>
  <dcterms:modified xsi:type="dcterms:W3CDTF">2018-12-14T19:12:58Z</dcterms:modified>
</cp:coreProperties>
</file>